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media/image83.png" ContentType="image/png"/>
  <Override PartName="/ppt/media/image82.png" ContentType="image/png"/>
  <Override PartName="/ppt/media/image81.png" ContentType="image/png"/>
  <Override PartName="/ppt/media/image80.png" ContentType="image/png"/>
  <Override PartName="/ppt/media/image79.png" ContentType="image/png"/>
  <Override PartName="/ppt/media/image34.jpeg" ContentType="image/jpeg"/>
  <Override PartName="/ppt/media/image31.jpeg" ContentType="image/jpeg"/>
  <Override PartName="/ppt/media/image16.png" ContentType="image/png"/>
  <Override PartName="/ppt/media/image84.png" ContentType="image/png"/>
  <Override PartName="/ppt/media/image3.png" ContentType="image/png"/>
  <Override PartName="/ppt/media/image6.wmf" ContentType="image/x-wmf"/>
  <Override PartName="/ppt/media/image41.jpeg" ContentType="image/jpeg"/>
  <Override PartName="/ppt/media/image61.wmf" ContentType="image/x-wmf"/>
  <Override PartName="/ppt/media/image8.wmf" ContentType="image/x-wmf"/>
  <Override PartName="/ppt/media/image63.wmf" ContentType="image/x-wmf"/>
  <Override PartName="/ppt/media/image86.wmf" ContentType="image/x-wmf"/>
  <Override PartName="/ppt/media/image5.wmf" ContentType="image/x-wmf"/>
  <Override PartName="/ppt/media/image44.jpeg" ContentType="image/jpeg"/>
  <Override PartName="/ppt/media/image75.wmf" ContentType="image/x-wmf"/>
  <Override PartName="/ppt/media/image35.wmf" ContentType="image/x-wmf"/>
  <Override PartName="/ppt/media/image10.wmf" ContentType="image/x-wmf"/>
  <Override PartName="/ppt/media/image65.jpeg" ContentType="image/jpeg"/>
  <Override PartName="/ppt/media/image40.png" ContentType="image/png"/>
  <Override PartName="/ppt/media/image32.wmf" ContentType="image/x-wmf"/>
  <Override PartName="/ppt/media/image62.png" ContentType="image/png"/>
  <Override PartName="/ppt/media/image29.wmf" ContentType="image/x-wmf"/>
  <Override PartName="/ppt/media/image59.png" ContentType="image/png"/>
  <Override PartName="/ppt/media/image76.png" ContentType="image/png"/>
  <Override PartName="/ppt/media/image36.png" ContentType="image/png"/>
  <Override PartName="/ppt/media/image33.png" ContentType="image/png"/>
  <Override PartName="/ppt/media/image30.png" ContentType="image/png"/>
  <Override PartName="/ppt/media/image55.png" ContentType="image/png"/>
  <Override PartName="/ppt/media/image27.png" ContentType="image/png"/>
  <Override PartName="/ppt/media/image26.png" ContentType="image/png"/>
  <Override PartName="/ppt/media/image25.png" ContentType="image/png"/>
  <Override PartName="/ppt/media/image24.png" ContentType="image/png"/>
  <Override PartName="/ppt/media/image20.jpeg" ContentType="image/jpeg"/>
  <Override PartName="/ppt/media/image49.png" ContentType="image/png"/>
  <Override PartName="/ppt/media/image23.png" ContentType="image/png"/>
  <Override PartName="/ppt/media/image22.png" ContentType="image/png"/>
  <Override PartName="/ppt/media/image19.png" ContentType="image/png"/>
  <Override PartName="/ppt/media/image85.jpeg" ContentType="image/jpeg"/>
  <Override PartName="/ppt/media/image18.png" ContentType="image/png"/>
  <Override PartName="/ppt/media/image4.jpeg" ContentType="image/jpeg"/>
  <Override PartName="/ppt/media/image14.png" ContentType="image/png"/>
  <Override PartName="/ppt/media/image39.png" ContentType="image/png"/>
  <Override PartName="/ppt/media/image2.wmf" ContentType="image/x-wmf"/>
  <Override PartName="/ppt/media/image17.png" ContentType="image/png"/>
  <Override PartName="/ppt/media/image1.jpeg" ContentType="image/jpeg"/>
  <Override PartName="/ppt/media/image72.wmf" ContentType="image/x-wmf"/>
  <Override PartName="/ppt/media/image9.jpeg" ContentType="image/jpeg"/>
  <Override PartName="/ppt/media/image21.wmf" ContentType="image/x-wmf"/>
  <Override PartName="/ppt/media/image46.png" ContentType="image/png"/>
  <Override PartName="/ppt/media/image13.png" ContentType="image/png"/>
  <Override PartName="/ppt/media/image28.jpeg" ContentType="image/jpeg"/>
  <Override PartName="/ppt/media/image38.png" ContentType="image/png"/>
  <Override PartName="/ppt/media/image15.png" ContentType="image/png"/>
  <Override PartName="/ppt/media/image12.wmf" ContentType="image/x-wmf"/>
  <Override PartName="/ppt/media/image37.png" ContentType="image/png"/>
  <Override PartName="/ppt/media/image67.png" ContentType="image/png"/>
  <Override PartName="/ppt/media/image42.wmf" ContentType="image/x-wmf"/>
  <Override PartName="/ppt/media/image43.png" ContentType="image/png"/>
  <Override PartName="/ppt/media/image68.png" ContentType="image/png"/>
  <Override PartName="/ppt/media/image45.wmf" ContentType="image/x-wmf"/>
  <Override PartName="/ppt/media/image50.png" ContentType="image/png"/>
  <Override PartName="/ppt/media/image47.jpeg" ContentType="image/jpeg"/>
  <Override PartName="/ppt/media/image48.wmf" ContentType="image/x-wmf"/>
  <Override PartName="/ppt/media/image53.png" ContentType="image/png"/>
  <Override PartName="/ppt/media/image78.png" ContentType="image/png"/>
  <Override PartName="/ppt/media/image52.png" ContentType="image/png"/>
  <Override PartName="/ppt/media/image7.jpeg" ContentType="image/jpeg"/>
  <Override PartName="/ppt/media/image77.png" ContentType="image/png"/>
  <Override PartName="/ppt/media/image54.png" ContentType="image/png"/>
  <Override PartName="/ppt/media/image56.png" ContentType="image/png"/>
  <Override PartName="/ppt/media/image57.jpeg" ContentType="image/jpeg"/>
  <Override PartName="/ppt/media/image58.wmf" ContentType="image/x-wmf"/>
  <Override PartName="/ppt/media/image60.png" ContentType="image/png"/>
  <Override PartName="/ppt/media/image64.png" ContentType="image/png"/>
  <Override PartName="/ppt/media/image66.wmf" ContentType="image/x-wmf"/>
  <Override PartName="/ppt/media/image69.png" ContentType="image/png"/>
  <Override PartName="/ppt/media/image70.png" ContentType="image/png"/>
  <Override PartName="/ppt/media/image51.png" ContentType="image/png"/>
  <Override PartName="/ppt/media/image71.jpeg" ContentType="image/jpeg"/>
  <Override PartName="/ppt/media/image73.png" ContentType="image/png"/>
  <Override PartName="/ppt/media/image11.jpeg" ContentType="image/jpeg"/>
  <Override PartName="/ppt/media/image74.wmf" ContentType="image/x-wmf"/>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normAutofit/>
          </a:bodyPr>
          <a:p>
            <a:endParaRPr b="0" lang="tr-TR" sz="2800" spc="-1" strike="noStrike">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tr-TR" sz="1800" spc="-1" strike="noStrike">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normAutofit/>
          </a:bodyPr>
          <a:p>
            <a:endParaRPr b="0" lang="tr-TR" sz="2800" spc="-1" strike="noStrike">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normAutofit/>
          </a:bodyPr>
          <a:p>
            <a:endParaRPr b="0" lang="tr-TR"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90000"/>
              </a:lnSpc>
            </a:pPr>
            <a:r>
              <a:rPr b="0" lang="tr-TR" sz="6000" spc="-1" strike="noStrike">
                <a:solidFill>
                  <a:srgbClr val="000000"/>
                </a:solidFill>
                <a:latin typeface="Calibri Light"/>
              </a:rPr>
              <a:t>Asıl başlık stili için tıklatın</a:t>
            </a:r>
            <a:endParaRPr b="0" lang="tr-TR" sz="6000" spc="-1" strike="noStrike">
              <a:solidFill>
                <a:srgbClr val="000000"/>
              </a:solid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fld id="{1702F470-B0FF-492D-B1EA-B23D6BAE7A02}" type="datetime">
              <a:rPr b="0" lang="en-US" sz="1200" spc="-1" strike="noStrike">
                <a:solidFill>
                  <a:srgbClr val="8b8b8b"/>
                </a:solidFill>
                <a:latin typeface="Calibri"/>
              </a:rPr>
              <a:t>10/18/19</a:t>
            </a:fld>
            <a:endParaRPr b="0" lang="en-US" sz="1200" spc="-1" strike="noStrike">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9C8F32D0-78F7-4C16-8C79-36BBE71A7271}"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tr-TR" sz="2800" spc="-1" strike="noStrike">
                <a:solidFill>
                  <a:srgbClr val="000000"/>
                </a:solidFill>
                <a:latin typeface="Calibri"/>
              </a:rPr>
              <a:t>Click to edit the outline text format</a:t>
            </a:r>
            <a:endParaRPr b="0" lang="tr-TR"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tr-TR" sz="2000" spc="-1" strike="noStrike">
                <a:solidFill>
                  <a:srgbClr val="000000"/>
                </a:solidFill>
                <a:latin typeface="Calibri"/>
              </a:rPr>
              <a:t>Second Outline Level</a:t>
            </a:r>
            <a:endParaRPr b="0" lang="tr-TR"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tr-TR" sz="1800" spc="-1" strike="noStrike">
                <a:solidFill>
                  <a:srgbClr val="000000"/>
                </a:solidFill>
                <a:latin typeface="Calibri"/>
              </a:rPr>
              <a:t>Third Outline Level</a:t>
            </a:r>
            <a:endParaRPr b="0" lang="tr-TR"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tr-TR" sz="1800" spc="-1" strike="noStrike">
                <a:solidFill>
                  <a:srgbClr val="000000"/>
                </a:solidFill>
                <a:latin typeface="Calibri"/>
              </a:rPr>
              <a:t>Fourth Outline Level</a:t>
            </a:r>
            <a:endParaRPr b="0" lang="tr-TR"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tr-TR" sz="2000" spc="-1" strike="noStrike">
                <a:solidFill>
                  <a:srgbClr val="000000"/>
                </a:solidFill>
                <a:latin typeface="Calibri"/>
              </a:rPr>
              <a:t>Fifth Outline Level</a:t>
            </a:r>
            <a:endParaRPr b="0" lang="tr-TR"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tr-TR" sz="2000" spc="-1" strike="noStrike">
                <a:solidFill>
                  <a:srgbClr val="000000"/>
                </a:solidFill>
                <a:latin typeface="Calibri"/>
              </a:rPr>
              <a:t>Sixth Outline Level</a:t>
            </a:r>
            <a:endParaRPr b="0" lang="tr-TR"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tr-TR" sz="2000" spc="-1" strike="noStrike">
                <a:solidFill>
                  <a:srgbClr val="000000"/>
                </a:solidFill>
                <a:latin typeface="Calibri"/>
              </a:rPr>
              <a:t>Seventh Outline Level</a:t>
            </a:r>
            <a:endParaRPr b="0" lang="tr-TR"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p>
            <a:pPr>
              <a:lnSpc>
                <a:spcPct val="90000"/>
              </a:lnSpc>
            </a:pPr>
            <a:r>
              <a:rPr b="0" lang="tr-TR" sz="4400" spc="-1" strike="noStrike">
                <a:solidFill>
                  <a:srgbClr val="000000"/>
                </a:solidFill>
                <a:latin typeface="Calibri Light"/>
              </a:rPr>
              <a:t>Asıl başlık stili için tıklatın</a:t>
            </a:r>
            <a:endParaRPr b="0" lang="tr-TR" sz="4400" spc="-1" strike="noStrike">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p>
            <a:pPr marL="432000" indent="-324000">
              <a:lnSpc>
                <a:spcPct val="90000"/>
              </a:lnSpc>
              <a:spcBef>
                <a:spcPts val="1001"/>
              </a:spcBef>
              <a:buClr>
                <a:srgbClr val="000000"/>
              </a:buClr>
              <a:buSzPct val="45000"/>
              <a:buFont typeface="Wingdings" charset="2"/>
              <a:buChar char=""/>
            </a:pPr>
            <a:r>
              <a:rPr b="0" lang="tr-TR" sz="2800" spc="-1" strike="noStrike">
                <a:solidFill>
                  <a:srgbClr val="000000"/>
                </a:solidFill>
                <a:latin typeface="Calibri"/>
              </a:rPr>
              <a:t>Ana metin stillerini düzenlemek için tıklatın</a:t>
            </a:r>
            <a:endParaRPr b="0" lang="tr-TR"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tr-TR" sz="2400" spc="-1" strike="noStrike">
                <a:solidFill>
                  <a:srgbClr val="000000"/>
                </a:solidFill>
                <a:latin typeface="Calibri"/>
              </a:rPr>
              <a:t>İkinci düzey</a:t>
            </a:r>
            <a:endParaRPr b="0" lang="tr-TR"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tr-TR" sz="2000" spc="-1" strike="noStrike">
                <a:solidFill>
                  <a:srgbClr val="000000"/>
                </a:solidFill>
                <a:latin typeface="Calibri"/>
              </a:rPr>
              <a:t>Üçüncü düzey</a:t>
            </a:r>
            <a:endParaRPr b="0" lang="tr-TR"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tr-TR" sz="1800" spc="-1" strike="noStrike">
                <a:solidFill>
                  <a:srgbClr val="000000"/>
                </a:solidFill>
                <a:latin typeface="Calibri"/>
              </a:rPr>
              <a:t>Dördüncü düzey</a:t>
            </a:r>
            <a:endParaRPr b="0" lang="tr-TR"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tr-TR" sz="1800" spc="-1" strike="noStrike">
                <a:solidFill>
                  <a:srgbClr val="000000"/>
                </a:solidFill>
                <a:latin typeface="Calibri"/>
              </a:rPr>
              <a:t>Beşinci düzey</a:t>
            </a:r>
            <a:endParaRPr b="0" lang="tr-TR" sz="1800" spc="-1" strike="noStrike">
              <a:solidFill>
                <a:srgbClr val="000000"/>
              </a:solidFill>
              <a:latin typeface="Calibri"/>
            </a:endParaRPr>
          </a:p>
        </p:txBody>
      </p:sp>
      <p:sp>
        <p:nvSpPr>
          <p:cNvPr id="43" name="PlaceHolder 3"/>
          <p:cNvSpPr>
            <a:spLocks noGrp="1"/>
          </p:cNvSpPr>
          <p:nvPr>
            <p:ph type="dt"/>
          </p:nvPr>
        </p:nvSpPr>
        <p:spPr>
          <a:xfrm>
            <a:off x="838080" y="6356520"/>
            <a:ext cx="2742840" cy="364680"/>
          </a:xfrm>
          <a:prstGeom prst="rect">
            <a:avLst/>
          </a:prstGeom>
        </p:spPr>
        <p:txBody>
          <a:bodyPr anchor="ctr"/>
          <a:p>
            <a:pPr>
              <a:lnSpc>
                <a:spcPct val="100000"/>
              </a:lnSpc>
            </a:pPr>
            <a:fld id="{A537E09B-9E10-4CF7-9365-729DEC14F446}" type="datetime">
              <a:rPr b="0" lang="en-US" sz="1200" spc="-1" strike="noStrike">
                <a:solidFill>
                  <a:srgbClr val="8b8b8b"/>
                </a:solidFill>
                <a:latin typeface="Calibri"/>
              </a:rPr>
              <a:t>10/18/19</a:t>
            </a:fld>
            <a:endParaRPr b="0" lang="en-US" sz="1200" spc="-1" strike="noStrike">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p>
            <a:endParaRPr b="0" lang="en-US" sz="2400" spc="-1" strike="noStrike">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p>
            <a:pPr algn="r">
              <a:lnSpc>
                <a:spcPct val="100000"/>
              </a:lnSpc>
            </a:pPr>
            <a:fld id="{07348E13-6636-4AB0-88D4-5A35BABA4C14}" type="slidenum">
              <a:rPr b="0" lang="en-US" sz="1200" spc="-1" strike="noStrike">
                <a:solidFill>
                  <a:srgbClr val="8b8b8b"/>
                </a:solidFill>
                <a:latin typeface="Calibri"/>
              </a:rPr>
              <a:t>&lt;number&gt;</a:t>
            </a:fld>
            <a:endParaRPr b="0" lang="en-US" sz="12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wmf"/><Relationship Id="rId3" Type="http://schemas.openxmlformats.org/officeDocument/2006/relationships/image" Target="../media/image3.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image" Target="../media/image42.wmf"/><Relationship Id="rId3" Type="http://schemas.openxmlformats.org/officeDocument/2006/relationships/image" Target="../media/image43.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wmf"/><Relationship Id="rId3" Type="http://schemas.openxmlformats.org/officeDocument/2006/relationships/image" Target="../media/image46.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wmf"/><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image" Target="../media/image58.wmf"/><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wmf"/><Relationship Id="rId6" Type="http://schemas.openxmlformats.org/officeDocument/2006/relationships/image" Target="../media/image62.png"/><Relationship Id="rId7" Type="http://schemas.openxmlformats.org/officeDocument/2006/relationships/image" Target="../media/image63.wmf"/><Relationship Id="rId8" Type="http://schemas.openxmlformats.org/officeDocument/2006/relationships/image" Target="../media/image64.png"/><Relationship Id="rId9"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image" Target="../media/image66.wmf"/><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wmf"/><Relationship Id="rId3" Type="http://schemas.openxmlformats.org/officeDocument/2006/relationships/image" Target="../media/image73.png"/><Relationship Id="rId4" Type="http://schemas.openxmlformats.org/officeDocument/2006/relationships/image" Target="../media/image74.wmf"/><Relationship Id="rId5" Type="http://schemas.openxmlformats.org/officeDocument/2006/relationships/image" Target="../media/image75.wmf"/><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80.png"/><Relationship Id="rId11" Type="http://schemas.openxmlformats.org/officeDocument/2006/relationships/image" Target="../media/image81.png"/><Relationship Id="rId12" Type="http://schemas.openxmlformats.org/officeDocument/2006/relationships/image" Target="../media/image82.png"/><Relationship Id="rId13" Type="http://schemas.openxmlformats.org/officeDocument/2006/relationships/image" Target="../media/image83.png"/><Relationship Id="rId14" Type="http://schemas.openxmlformats.org/officeDocument/2006/relationships/image" Target="../media/image84.png"/><Relationship Id="rId15"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image" Target="../media/image86.wmf"/><Relationship Id="rId3" Type="http://schemas.openxmlformats.org/officeDocument/2006/relationships/hyperlink" Target="mailto:serkan.bingol@bilgeadam.com" TargetMode="External"/><Relationship Id="rId4" Type="http://schemas.openxmlformats.org/officeDocument/2006/relationships/hyperlink" Target="https://medium.com/batech/tagged/webinar" TargetMode="External"/><Relationship Id="rId5" Type="http://schemas.openxmlformats.org/officeDocument/2006/relationships/hyperlink" Target="https://medium.com/batech/tagged/webinar" TargetMode="External"/><Relationship Id="rId6" Type="http://schemas.openxmlformats.org/officeDocument/2006/relationships/hyperlink" Target="https://github.com/serkanbingol/aws-webinar-presentation" TargetMode="External"/><Relationship Id="rId7"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wmf"/><Relationship Id="rId3" Type="http://schemas.openxmlformats.org/officeDocument/2006/relationships/hyperlink" Target="https://www.bilgeadam.com/" TargetMode="External"/><Relationship Id="rId4" Type="http://schemas.openxmlformats.org/officeDocument/2006/relationships/hyperlink" Target="https://www.linkedin.com/company/bilge-adam/" TargetMode="External"/><Relationship Id="rId5" Type="http://schemas.openxmlformats.org/officeDocument/2006/relationships/hyperlink" Target="https://twitter.com/bilgeadam" TargetMode="External"/><Relationship Id="rId6" Type="http://schemas.openxmlformats.org/officeDocument/2006/relationships/hyperlink" Target="https://medium.com/batech" TargetMode="External"/><Relationship Id="rId7" Type="http://schemas.openxmlformats.org/officeDocument/2006/relationships/hyperlink" Target="mailto:serkan.bingol@bilgeadam.com" TargetMode="External"/><Relationship Id="rId8" Type="http://schemas.openxmlformats.org/officeDocument/2006/relationships/hyperlink" Target="https://www.linkedin.com/in/sbingol/" TargetMode="External"/><Relationship Id="rId9" Type="http://schemas.openxmlformats.org/officeDocument/2006/relationships/hyperlink" Target="https://github.com/serkanbingol" TargetMode="External"/><Relationship Id="rId10" Type="http://schemas.openxmlformats.org/officeDocument/2006/relationships/hyperlink" Target="https://medium.com/@serkanbingoll" TargetMode="External"/><Relationship Id="rId11" Type="http://schemas.openxmlformats.org/officeDocument/2006/relationships/image" Target="../media/image6.wmf"/><Relationship Id="rId1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wmf"/><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wmf"/><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wmf"/><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wmf"/><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wmf"/><Relationship Id="rId3" Type="http://schemas.openxmlformats.org/officeDocument/2006/relationships/image" Target="../media/image30.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wmf"/><Relationship Id="rId3" Type="http://schemas.openxmlformats.org/officeDocument/2006/relationships/image" Target="../media/image33.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wmf"/><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2" name="Resim 3" descr=""/>
          <p:cNvPicPr/>
          <p:nvPr/>
        </p:nvPicPr>
        <p:blipFill>
          <a:blip r:embed="rId1"/>
          <a:stretch/>
        </p:blipFill>
        <p:spPr>
          <a:xfrm>
            <a:off x="0" y="0"/>
            <a:ext cx="12192480" cy="6857640"/>
          </a:xfrm>
          <a:prstGeom prst="rect">
            <a:avLst/>
          </a:prstGeom>
          <a:ln>
            <a:noFill/>
          </a:ln>
        </p:spPr>
      </p:pic>
      <p:sp>
        <p:nvSpPr>
          <p:cNvPr id="83" name="CustomShape 1"/>
          <p:cNvSpPr/>
          <p:nvPr/>
        </p:nvSpPr>
        <p:spPr>
          <a:xfrm>
            <a:off x="1452960" y="921960"/>
            <a:ext cx="8393760" cy="2100600"/>
          </a:xfrm>
          <a:prstGeom prst="rect">
            <a:avLst/>
          </a:prstGeom>
          <a:noFill/>
          <a:ln>
            <a:noFill/>
          </a:ln>
        </p:spPr>
        <p:style>
          <a:lnRef idx="0"/>
          <a:fillRef idx="0"/>
          <a:effectRef idx="0"/>
          <a:fontRef idx="minor"/>
        </p:style>
        <p:txBody>
          <a:bodyPr lIns="90000" rIns="90000" tIns="45000" bIns="45000"/>
          <a:p>
            <a:pPr>
              <a:lnSpc>
                <a:spcPct val="100000"/>
              </a:lnSpc>
            </a:pPr>
            <a:r>
              <a:rPr b="0" lang="en-US" sz="6600" spc="-1" strike="noStrike">
                <a:solidFill>
                  <a:srgbClr val="ffffff"/>
                </a:solidFill>
                <a:latin typeface="Antipasto Pro"/>
                <a:ea typeface="Antipasto Pro"/>
              </a:rPr>
              <a:t>Creating a High Available Environment </a:t>
            </a:r>
            <a:endParaRPr b="0" lang="en-US" sz="6600" spc="-1" strike="noStrike">
              <a:latin typeface="Arial"/>
            </a:endParaRPr>
          </a:p>
        </p:txBody>
      </p:sp>
      <p:sp>
        <p:nvSpPr>
          <p:cNvPr id="84" name="CustomShape 2"/>
          <p:cNvSpPr/>
          <p:nvPr/>
        </p:nvSpPr>
        <p:spPr>
          <a:xfrm>
            <a:off x="7502040" y="5694840"/>
            <a:ext cx="4689720" cy="811080"/>
          </a:xfrm>
          <a:prstGeom prst="rect">
            <a:avLst/>
          </a:prstGeom>
          <a:solidFill>
            <a:srgbClr val="ffffff"/>
          </a:solidFill>
          <a:ln w="12600">
            <a:noFill/>
          </a:ln>
        </p:spPr>
        <p:style>
          <a:lnRef idx="0"/>
          <a:fillRef idx="0"/>
          <a:effectRef idx="0"/>
          <a:fontRef idx="minor"/>
        </p:style>
        <p:txBody>
          <a:bodyPr lIns="90000" rIns="90000" tIns="45000" bIns="45000" anchor="ctr"/>
          <a:p>
            <a:pPr algn="ctr">
              <a:lnSpc>
                <a:spcPct val="100000"/>
              </a:lnSpc>
            </a:pPr>
            <a:r>
              <a:rPr b="0" lang="en-US" sz="1800" spc="-1" strike="noStrike">
                <a:solidFill>
                  <a:srgbClr val="ffffff"/>
                </a:solidFill>
                <a:latin typeface="Calibri"/>
              </a:rPr>
              <a:t> </a:t>
            </a:r>
            <a:endParaRPr b="0" lang="en-US" sz="1800" spc="-1" strike="noStrike">
              <a:latin typeface="Arial"/>
            </a:endParaRPr>
          </a:p>
        </p:txBody>
      </p:sp>
      <p:pic>
        <p:nvPicPr>
          <p:cNvPr id="85" name="Resim 20" descr=""/>
          <p:cNvPicPr/>
          <p:nvPr/>
        </p:nvPicPr>
        <p:blipFill>
          <a:blip r:embed="rId2"/>
          <a:stretch/>
        </p:blipFill>
        <p:spPr>
          <a:xfrm>
            <a:off x="8118360" y="5823000"/>
            <a:ext cx="3457080" cy="555480"/>
          </a:xfrm>
          <a:prstGeom prst="rect">
            <a:avLst/>
          </a:prstGeom>
          <a:ln>
            <a:noFill/>
          </a:ln>
        </p:spPr>
      </p:pic>
      <p:pic>
        <p:nvPicPr>
          <p:cNvPr id="86" name="Resim 5" descr=""/>
          <p:cNvPicPr/>
          <p:nvPr/>
        </p:nvPicPr>
        <p:blipFill>
          <a:blip r:embed="rId3"/>
          <a:stretch/>
        </p:blipFill>
        <p:spPr>
          <a:xfrm>
            <a:off x="5888160" y="5694840"/>
            <a:ext cx="1501560" cy="81108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Resim 3" descr=""/>
          <p:cNvPicPr/>
          <p:nvPr/>
        </p:nvPicPr>
        <p:blipFill>
          <a:blip r:embed="rId1"/>
          <a:stretch/>
        </p:blipFill>
        <p:spPr>
          <a:xfrm>
            <a:off x="0" y="0"/>
            <a:ext cx="12191760" cy="6857640"/>
          </a:xfrm>
          <a:prstGeom prst="rect">
            <a:avLst/>
          </a:prstGeom>
          <a:ln>
            <a:noFill/>
          </a:ln>
        </p:spPr>
      </p:pic>
      <p:sp>
        <p:nvSpPr>
          <p:cNvPr id="218"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19"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EC</a:t>
            </a:r>
            <a:r>
              <a:rPr b="1" lang="en-US" sz="3200" spc="-1" strike="noStrike">
                <a:solidFill>
                  <a:srgbClr val="ffffff"/>
                </a:solidFill>
                <a:latin typeface="Raleway"/>
                <a:ea typeface="Antipasto Pro"/>
              </a:rPr>
              <a:t>2</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Auto Scaling</a:t>
            </a:r>
            <a:endParaRPr b="0" lang="en-US" sz="3200" spc="-1" strike="noStrike">
              <a:latin typeface="Arial"/>
            </a:endParaRPr>
          </a:p>
        </p:txBody>
      </p:sp>
      <p:pic>
        <p:nvPicPr>
          <p:cNvPr id="220" name="Resim 12" descr=""/>
          <p:cNvPicPr/>
          <p:nvPr/>
        </p:nvPicPr>
        <p:blipFill>
          <a:blip r:embed="rId2"/>
          <a:stretch/>
        </p:blipFill>
        <p:spPr>
          <a:xfrm>
            <a:off x="335520" y="346320"/>
            <a:ext cx="806760" cy="806760"/>
          </a:xfrm>
          <a:prstGeom prst="rect">
            <a:avLst/>
          </a:prstGeom>
          <a:ln>
            <a:noFill/>
          </a:ln>
        </p:spPr>
      </p:pic>
      <p:sp>
        <p:nvSpPr>
          <p:cNvPr id="221"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222" name="CustomShape 4"/>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223" name="CustomShape 5"/>
          <p:cNvSpPr/>
          <p:nvPr/>
        </p:nvSpPr>
        <p:spPr>
          <a:xfrm>
            <a:off x="3931920" y="3741480"/>
            <a:ext cx="2103120" cy="883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ntipasto Pro"/>
                <a:ea typeface="Antipasto Pro"/>
              </a:rPr>
              <a:t>EC</a:t>
            </a:r>
            <a:r>
              <a:rPr b="0" lang="en-US" sz="2400" spc="-1" strike="noStrike">
                <a:solidFill>
                  <a:srgbClr val="000000"/>
                </a:solidFill>
                <a:latin typeface="Raleway"/>
                <a:ea typeface="Antipasto Pro"/>
              </a:rPr>
              <a:t>2</a:t>
            </a:r>
            <a:r>
              <a:rPr b="0" lang="en-US" sz="2400" spc="-1" strike="noStrike">
                <a:solidFill>
                  <a:srgbClr val="000000"/>
                </a:solidFill>
                <a:latin typeface="Antipasto Pro"/>
                <a:ea typeface="Antipasto Pro"/>
              </a:rPr>
              <a:t> Auto Scaling</a:t>
            </a:r>
            <a:endParaRPr b="0" lang="en-US" sz="2400" spc="-1" strike="noStrike">
              <a:latin typeface="Arial"/>
            </a:endParaRPr>
          </a:p>
        </p:txBody>
      </p:sp>
      <p:sp>
        <p:nvSpPr>
          <p:cNvPr id="224" name="CustomShape 6"/>
          <p:cNvSpPr/>
          <p:nvPr/>
        </p:nvSpPr>
        <p:spPr>
          <a:xfrm>
            <a:off x="7843680" y="2828160"/>
            <a:ext cx="666720" cy="698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ffffff"/>
                </a:solidFill>
                <a:latin typeface="Raleway"/>
                <a:ea typeface="Amazon Ember"/>
              </a:rPr>
              <a:t>EC2”</a:t>
            </a:r>
            <a:endParaRPr b="0" lang="en-US" sz="2000" spc="-1" strike="noStrike">
              <a:latin typeface="Arial"/>
            </a:endParaRPr>
          </a:p>
        </p:txBody>
      </p:sp>
      <p:pic>
        <p:nvPicPr>
          <p:cNvPr id="225" name="Picture 32" descr=""/>
          <p:cNvPicPr/>
          <p:nvPr/>
        </p:nvPicPr>
        <p:blipFill>
          <a:blip r:embed="rId3"/>
          <a:stretch/>
        </p:blipFill>
        <p:spPr>
          <a:xfrm>
            <a:off x="4392000" y="2560320"/>
            <a:ext cx="1185840" cy="1153440"/>
          </a:xfrm>
          <a:prstGeom prst="rect">
            <a:avLst/>
          </a:prstGeom>
          <a:ln>
            <a:noFill/>
          </a:ln>
        </p:spPr>
      </p:pic>
      <p:sp>
        <p:nvSpPr>
          <p:cNvPr id="226" name="CustomShape 7"/>
          <p:cNvSpPr/>
          <p:nvPr/>
        </p:nvSpPr>
        <p:spPr>
          <a:xfrm>
            <a:off x="6309360" y="254880"/>
            <a:ext cx="5760720" cy="612540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Uygulama erişilebilirliğini korumamıza yardımcı olur ve EC2 bulut sunucularını tanımladığımız koşullara göre otomatik olarak eklememize veya kaldırmamıza olanak tanır</a:t>
            </a:r>
            <a:endParaRPr b="0" lang="en-US" sz="1800" spc="-1" strike="noStrike">
              <a:latin typeface="Arial"/>
            </a:endParaRPr>
          </a:p>
          <a:p>
            <a:pPr marL="216000" indent="-215640">
              <a:lnSpc>
                <a:spcPct val="100000"/>
              </a:lnSpc>
              <a:buClr>
                <a:srgbClr val="000000"/>
              </a:buClr>
              <a:buSzPct val="45000"/>
              <a:buFont typeface="Wingdings" charset="2"/>
              <a:buChar char=""/>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Scaling Policyleri kullanarak instanceları oluşturup, kaldırabilir.ELB ile entegre edilerek yeni oluşan instanceların otomatik olarak register edilmesini ve trafik yönlendirmesini yapabilmektedir.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Availability Zonelar arasında load balancer ile entegre çalışıp yeni ec2 instancelar oluşturabilir. Bir AZ unhealty duruma geldiği takdirde , çalışan AZ üzerinde yeni instancelar oluşturabilmektedir.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Scheduled ( tanımlanan zaman birimleri arasında ), Dynamic ( belirlenen metricler çerçevesinde ) ve Predictive ( kullanım örgülerine göre ) olmak üzere 3 şekile auto scale edilme işlemi gerçekleştirebilir.</a:t>
            </a:r>
            <a:endParaRPr b="0" lang="en-US" sz="1800" spc="-1" strike="noStrike">
              <a:latin typeface="Arial"/>
            </a:endParaRPr>
          </a:p>
          <a:p>
            <a:pPr marL="216000" indent="-215640">
              <a:lnSpc>
                <a:spcPct val="100000"/>
              </a:lnSpc>
              <a:buClr>
                <a:srgbClr val="000000"/>
              </a:buClr>
              <a:buSzPct val="45000"/>
              <a:buFont typeface="Wingdings" charset="2"/>
              <a:buChar char=""/>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On-Demand , Reserved ve Spot instance kullanımlarına göre fiyatlandırılmaktadırlar.</a:t>
            </a:r>
            <a:endParaRPr b="0" lang="en-US" sz="1800" spc="-1" strike="noStrike">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7" name="Resim 3" descr=""/>
          <p:cNvPicPr/>
          <p:nvPr/>
        </p:nvPicPr>
        <p:blipFill>
          <a:blip r:embed="rId1"/>
          <a:stretch/>
        </p:blipFill>
        <p:spPr>
          <a:xfrm>
            <a:off x="0" y="0"/>
            <a:ext cx="12191760" cy="6857640"/>
          </a:xfrm>
          <a:prstGeom prst="rect">
            <a:avLst/>
          </a:prstGeom>
          <a:ln>
            <a:noFill/>
          </a:ln>
        </p:spPr>
      </p:pic>
      <p:sp>
        <p:nvSpPr>
          <p:cNvPr id="228"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29"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EC</a:t>
            </a:r>
            <a:r>
              <a:rPr b="1" lang="en-US" sz="3200" spc="-1" strike="noStrike">
                <a:solidFill>
                  <a:srgbClr val="ffffff"/>
                </a:solidFill>
                <a:latin typeface="Raleway"/>
                <a:ea typeface="Antipasto Pro"/>
              </a:rPr>
              <a:t>2</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Auto Scaling</a:t>
            </a:r>
            <a:endParaRPr b="0" lang="en-US" sz="3200" spc="-1" strike="noStrike">
              <a:latin typeface="Arial"/>
            </a:endParaRPr>
          </a:p>
        </p:txBody>
      </p:sp>
      <p:pic>
        <p:nvPicPr>
          <p:cNvPr id="230" name="Resim 12" descr=""/>
          <p:cNvPicPr/>
          <p:nvPr/>
        </p:nvPicPr>
        <p:blipFill>
          <a:blip r:embed="rId2"/>
          <a:stretch/>
        </p:blipFill>
        <p:spPr>
          <a:xfrm>
            <a:off x="335520" y="346320"/>
            <a:ext cx="806760" cy="806760"/>
          </a:xfrm>
          <a:prstGeom prst="rect">
            <a:avLst/>
          </a:prstGeom>
          <a:ln>
            <a:noFill/>
          </a:ln>
        </p:spPr>
      </p:pic>
      <p:sp>
        <p:nvSpPr>
          <p:cNvPr id="231" name="CustomShape 3"/>
          <p:cNvSpPr/>
          <p:nvPr/>
        </p:nvSpPr>
        <p:spPr>
          <a:xfrm>
            <a:off x="5727600" y="-16920"/>
            <a:ext cx="6463800" cy="6874920"/>
          </a:xfrm>
          <a:prstGeom prst="rect">
            <a:avLst/>
          </a:prstGeom>
          <a:solidFill>
            <a:srgbClr val="ffffff"/>
          </a:solidFill>
          <a:ln w="12600">
            <a:noFill/>
          </a:ln>
        </p:spPr>
        <p:style>
          <a:lnRef idx="0"/>
          <a:fillRef idx="0"/>
          <a:effectRef idx="0"/>
          <a:fontRef idx="minor"/>
        </p:style>
      </p:sp>
      <p:sp>
        <p:nvSpPr>
          <p:cNvPr id="232" name="CustomShape 4"/>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233" name="CustomShape 5"/>
          <p:cNvSpPr/>
          <p:nvPr/>
        </p:nvSpPr>
        <p:spPr>
          <a:xfrm>
            <a:off x="3931920" y="3741480"/>
            <a:ext cx="2103120" cy="883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ntipasto Pro"/>
                <a:ea typeface="Antipasto Pro"/>
              </a:rPr>
              <a:t>EC</a:t>
            </a:r>
            <a:r>
              <a:rPr b="0" lang="en-US" sz="2400" spc="-1" strike="noStrike">
                <a:solidFill>
                  <a:srgbClr val="000000"/>
                </a:solidFill>
                <a:latin typeface="Raleway"/>
                <a:ea typeface="Antipasto Pro"/>
              </a:rPr>
              <a:t>2</a:t>
            </a:r>
            <a:r>
              <a:rPr b="0" lang="en-US" sz="2400" spc="-1" strike="noStrike">
                <a:solidFill>
                  <a:srgbClr val="000000"/>
                </a:solidFill>
                <a:latin typeface="Antipasto Pro"/>
                <a:ea typeface="Antipasto Pro"/>
              </a:rPr>
              <a:t> Auto Scaling</a:t>
            </a:r>
            <a:endParaRPr b="0" lang="en-US" sz="2400" spc="-1" strike="noStrike">
              <a:latin typeface="Arial"/>
            </a:endParaRPr>
          </a:p>
        </p:txBody>
      </p:sp>
      <p:sp>
        <p:nvSpPr>
          <p:cNvPr id="234" name="CustomShape 6"/>
          <p:cNvSpPr/>
          <p:nvPr/>
        </p:nvSpPr>
        <p:spPr>
          <a:xfrm>
            <a:off x="7843680" y="2828160"/>
            <a:ext cx="666720" cy="698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ffffff"/>
                </a:solidFill>
                <a:latin typeface="Raleway"/>
                <a:ea typeface="Amazon Ember"/>
              </a:rPr>
              <a:t>EC2”</a:t>
            </a:r>
            <a:endParaRPr b="0" lang="en-US" sz="2000" spc="-1" strike="noStrike">
              <a:latin typeface="Arial"/>
            </a:endParaRPr>
          </a:p>
        </p:txBody>
      </p:sp>
      <p:pic>
        <p:nvPicPr>
          <p:cNvPr id="235" name="Picture 32" descr=""/>
          <p:cNvPicPr/>
          <p:nvPr/>
        </p:nvPicPr>
        <p:blipFill>
          <a:blip r:embed="rId3"/>
          <a:stretch/>
        </p:blipFill>
        <p:spPr>
          <a:xfrm>
            <a:off x="4392000" y="2560320"/>
            <a:ext cx="1185840" cy="1153440"/>
          </a:xfrm>
          <a:prstGeom prst="rect">
            <a:avLst/>
          </a:prstGeom>
          <a:ln>
            <a:noFill/>
          </a:ln>
        </p:spPr>
      </p:pic>
      <p:sp>
        <p:nvSpPr>
          <p:cNvPr id="236" name="CustomShape 7"/>
          <p:cNvSpPr/>
          <p:nvPr/>
        </p:nvSpPr>
        <p:spPr>
          <a:xfrm>
            <a:off x="6417360" y="110880"/>
            <a:ext cx="5580720" cy="530172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1" lang="en-US" sz="1800" spc="-1" strike="noStrike">
                <a:solidFill>
                  <a:srgbClr val="000000"/>
                </a:solidFill>
                <a:latin typeface="Raleway"/>
                <a:ea typeface="Raleway"/>
              </a:rPr>
              <a:t>Auto Scaling Servisi Bileşenleri </a:t>
            </a:r>
            <a:endParaRPr b="0" lang="en-US" sz="1800" spc="-1" strike="noStrike">
              <a:latin typeface="Arial"/>
            </a:endParaRPr>
          </a:p>
          <a:p>
            <a:pPr marL="216000" indent="-215640">
              <a:lnSpc>
                <a:spcPct val="100000"/>
              </a:lnSpc>
              <a:buClr>
                <a:srgbClr val="000000"/>
              </a:buClr>
              <a:buSzPct val="45000"/>
              <a:buFont typeface="Wingdings" charset="2"/>
              <a:buChar char=""/>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000000"/>
                </a:solidFill>
                <a:latin typeface="Raleway"/>
                <a:ea typeface="Raleway"/>
              </a:rPr>
              <a:t>Launch Configuration :</a:t>
            </a:r>
            <a:r>
              <a:rPr b="0" lang="en-US" sz="1800" spc="-1" strike="noStrike">
                <a:solidFill>
                  <a:srgbClr val="000000"/>
                </a:solidFill>
                <a:latin typeface="Raleway"/>
                <a:ea typeface="Raleway"/>
              </a:rPr>
              <a:t> EC2 instance’ları için bir şablondur. Bu yapılandırma ile, otomatik olarak oluşturulacak Amazon Machine Image, Instance type (t,m vb. size’lar), erişim için kullanılacak key pair’lar, security group bilgisi, block device’ların atanması detayları belirlermektedir.</a:t>
            </a:r>
            <a:endParaRPr b="0" lang="en-US" sz="1800" spc="-1" strike="noStrike">
              <a:latin typeface="Arial"/>
            </a:endParaRPr>
          </a:p>
          <a:p>
            <a:pPr marL="216000" indent="-215640">
              <a:lnSpc>
                <a:spcPct val="100000"/>
              </a:lnSpc>
              <a:buClr>
                <a:srgbClr val="000000"/>
              </a:buClr>
              <a:buSzPct val="45000"/>
              <a:buFont typeface="Wingdings" charset="2"/>
              <a:buChar char=""/>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000000"/>
                </a:solidFill>
                <a:latin typeface="Raleway"/>
                <a:ea typeface="Raleway"/>
              </a:rPr>
              <a:t>Auto Scaling Groups :</a:t>
            </a:r>
            <a:r>
              <a:rPr b="0" lang="en-US" sz="1800" spc="-1" strike="noStrike">
                <a:solidFill>
                  <a:srgbClr val="000000"/>
                </a:solidFill>
                <a:latin typeface="Raleway"/>
                <a:ea typeface="Raleway"/>
              </a:rPr>
              <a:t>  EC2 instance’ları gruplandırır ve böylece auto scaling içinde performansa bağlı sahip olmanız gereken minimum, maksimum ve hedeflenen instance sayısını belirlemiş oluruz</a:t>
            </a:r>
            <a:endParaRPr b="0" lang="en-US" sz="1800" spc="-1" strike="noStrike">
              <a:latin typeface="Arial"/>
            </a:endParaRPr>
          </a:p>
          <a:p>
            <a:pPr marL="216000" indent="-215640">
              <a:lnSpc>
                <a:spcPct val="100000"/>
              </a:lnSpc>
              <a:buClr>
                <a:srgbClr val="000000"/>
              </a:buClr>
              <a:buSzPct val="45000"/>
              <a:buFont typeface="Wingdings" charset="2"/>
              <a:buChar char=""/>
            </a:pPr>
            <a:endParaRPr b="0" lang="en-US" sz="1800" spc="-1" strike="noStrike">
              <a:latin typeface="Arial"/>
            </a:endParaRPr>
          </a:p>
          <a:p>
            <a:pPr marL="216000" indent="-215640">
              <a:lnSpc>
                <a:spcPct val="100000"/>
              </a:lnSpc>
              <a:buClr>
                <a:srgbClr val="000000"/>
              </a:buClr>
              <a:buSzPct val="45000"/>
              <a:buFont typeface="Wingdings" charset="2"/>
              <a:buChar char=""/>
            </a:pPr>
            <a:r>
              <a:rPr b="1" lang="en-US" sz="1800" spc="-1" strike="noStrike">
                <a:solidFill>
                  <a:srgbClr val="000000"/>
                </a:solidFill>
                <a:latin typeface="Raleway"/>
                <a:ea typeface="Raleway"/>
              </a:rPr>
              <a:t>Scaling Plan :</a:t>
            </a:r>
            <a:r>
              <a:rPr b="0" lang="en-US" sz="1800" spc="-1" strike="noStrike">
                <a:solidFill>
                  <a:srgbClr val="000000"/>
                </a:solidFill>
                <a:latin typeface="Raleway"/>
                <a:ea typeface="Raleway"/>
              </a:rPr>
              <a:t> Auto scaling için zamanlama seçeneğidir. Bir şarta göre veya belirli zamana göre işlem yapmak şeklinde yapılandırılır.</a:t>
            </a:r>
            <a:endParaRPr b="0" lang="en-US" sz="1800" spc="-1" strike="noStrike">
              <a:latin typeface="Arial"/>
            </a:endParaRPr>
          </a:p>
          <a:p>
            <a:pPr marL="216000" indent="-215640">
              <a:lnSpc>
                <a:spcPct val="100000"/>
              </a:lnSpc>
              <a:buClr>
                <a:srgbClr val="000000"/>
              </a:buClr>
              <a:buSzPct val="45000"/>
              <a:buFont typeface="Wingdings" charset="2"/>
              <a:buChar char=""/>
            </a:pPr>
            <a:endParaRPr b="0" lang="en-US" sz="1800" spc="-1" strike="noStrike">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Resim 3" descr=""/>
          <p:cNvPicPr/>
          <p:nvPr/>
        </p:nvPicPr>
        <p:blipFill>
          <a:blip r:embed="rId1"/>
          <a:stretch/>
        </p:blipFill>
        <p:spPr>
          <a:xfrm>
            <a:off x="0" y="0"/>
            <a:ext cx="12191760" cy="6857640"/>
          </a:xfrm>
          <a:prstGeom prst="rect">
            <a:avLst/>
          </a:prstGeom>
          <a:ln>
            <a:noFill/>
          </a:ln>
        </p:spPr>
      </p:pic>
      <p:sp>
        <p:nvSpPr>
          <p:cNvPr id="238"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39"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EC</a:t>
            </a:r>
            <a:r>
              <a:rPr b="1" lang="en-US" sz="3200" spc="-1" strike="noStrike">
                <a:solidFill>
                  <a:srgbClr val="ffffff"/>
                </a:solidFill>
                <a:latin typeface="Raleway"/>
                <a:ea typeface="Antipasto Pro"/>
              </a:rPr>
              <a:t>2</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Auto Scaling</a:t>
            </a:r>
            <a:endParaRPr b="0" lang="en-US" sz="3200" spc="-1" strike="noStrike">
              <a:latin typeface="Arial"/>
            </a:endParaRPr>
          </a:p>
        </p:txBody>
      </p:sp>
      <p:pic>
        <p:nvPicPr>
          <p:cNvPr id="240" name="Resim 12" descr=""/>
          <p:cNvPicPr/>
          <p:nvPr/>
        </p:nvPicPr>
        <p:blipFill>
          <a:blip r:embed="rId2"/>
          <a:stretch/>
        </p:blipFill>
        <p:spPr>
          <a:xfrm>
            <a:off x="335520" y="346320"/>
            <a:ext cx="806760" cy="806760"/>
          </a:xfrm>
          <a:prstGeom prst="rect">
            <a:avLst/>
          </a:prstGeom>
          <a:ln>
            <a:noFill/>
          </a:ln>
        </p:spPr>
      </p:pic>
      <p:sp>
        <p:nvSpPr>
          <p:cNvPr id="241"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242" name="CustomShape 4"/>
          <p:cNvSpPr/>
          <p:nvPr/>
        </p:nvSpPr>
        <p:spPr>
          <a:xfrm>
            <a:off x="6806520" y="4206240"/>
            <a:ext cx="5276880" cy="1461240"/>
          </a:xfrm>
          <a:prstGeom prst="rect">
            <a:avLst/>
          </a:prstGeom>
          <a:noFill/>
          <a:ln>
            <a:noFill/>
          </a:ln>
        </p:spPr>
        <p:style>
          <a:lnRef idx="0"/>
          <a:fillRef idx="0"/>
          <a:effectRef idx="0"/>
          <a:fontRef idx="minor"/>
        </p:style>
        <p:txBody>
          <a:bodyPr lIns="90000" rIns="90000" tIns="45000" bIns="45000"/>
          <a:p>
            <a:pPr marL="216000" indent="-216000">
              <a:lnSpc>
                <a:spcPct val="100000"/>
              </a:lnSpc>
              <a:buClr>
                <a:srgbClr val="000000"/>
              </a:buClr>
              <a:buSzPct val="45000"/>
              <a:buFont typeface="Wingdings" charset="2"/>
              <a:buChar char=""/>
            </a:pPr>
            <a:r>
              <a:rPr b="0" lang="en-US" sz="1800" spc="-1" strike="noStrike">
                <a:solidFill>
                  <a:srgbClr val="000000"/>
                </a:solidFill>
                <a:latin typeface="Raleway"/>
                <a:ea typeface="Raleway"/>
              </a:rPr>
              <a:t>Auto Scaling içinde belirlenen policy doğrultusunda (Örn : CPU çalışma yüzdesi ) yeni instancelar uygun availability zone üzerinde oluşturulacak ve istek load balancer ile sağlıklı instancelara yönelendirelecektir.</a:t>
            </a:r>
            <a:endParaRPr b="0" lang="en-US" sz="1800" spc="-1" strike="noStrike">
              <a:latin typeface="Arial"/>
            </a:endParaRPr>
          </a:p>
        </p:txBody>
      </p:sp>
      <p:sp>
        <p:nvSpPr>
          <p:cNvPr id="243" name="CustomShape 5"/>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244" name="CustomShape 6"/>
          <p:cNvSpPr/>
          <p:nvPr/>
        </p:nvSpPr>
        <p:spPr>
          <a:xfrm>
            <a:off x="3931920" y="3741480"/>
            <a:ext cx="2103120" cy="883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ntipasto Pro"/>
                <a:ea typeface="Antipasto Pro"/>
              </a:rPr>
              <a:t>EC</a:t>
            </a:r>
            <a:r>
              <a:rPr b="0" lang="en-US" sz="2400" spc="-1" strike="noStrike">
                <a:solidFill>
                  <a:srgbClr val="000000"/>
                </a:solidFill>
                <a:latin typeface="Raleway"/>
                <a:ea typeface="Antipasto Pro"/>
              </a:rPr>
              <a:t>2</a:t>
            </a:r>
            <a:r>
              <a:rPr b="0" lang="en-US" sz="2400" spc="-1" strike="noStrike">
                <a:solidFill>
                  <a:srgbClr val="000000"/>
                </a:solidFill>
                <a:latin typeface="Antipasto Pro"/>
                <a:ea typeface="Antipasto Pro"/>
              </a:rPr>
              <a:t> Auto Scaling</a:t>
            </a:r>
            <a:endParaRPr b="0" lang="en-US" sz="2400" spc="-1" strike="noStrike">
              <a:latin typeface="Arial"/>
            </a:endParaRPr>
          </a:p>
        </p:txBody>
      </p:sp>
      <p:pic>
        <p:nvPicPr>
          <p:cNvPr id="245" name="Picture 10" descr=""/>
          <p:cNvPicPr/>
          <p:nvPr/>
        </p:nvPicPr>
        <p:blipFill>
          <a:blip r:embed="rId3"/>
          <a:stretch/>
        </p:blipFill>
        <p:spPr>
          <a:xfrm>
            <a:off x="8957160" y="-30960"/>
            <a:ext cx="974160" cy="974160"/>
          </a:xfrm>
          <a:prstGeom prst="rect">
            <a:avLst/>
          </a:prstGeom>
          <a:ln>
            <a:noFill/>
          </a:ln>
        </p:spPr>
      </p:pic>
      <p:sp>
        <p:nvSpPr>
          <p:cNvPr id="246" name="CustomShape 7"/>
          <p:cNvSpPr/>
          <p:nvPr/>
        </p:nvSpPr>
        <p:spPr>
          <a:xfrm>
            <a:off x="8778240" y="734040"/>
            <a:ext cx="1332360" cy="6375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Raleway"/>
                <a:ea typeface="Amazon Ember Light"/>
              </a:rPr>
              <a:t>User traffic</a:t>
            </a:r>
            <a:endParaRPr b="0" lang="en-US" sz="1600" spc="-1" strike="noStrike">
              <a:latin typeface="Arial"/>
            </a:endParaRPr>
          </a:p>
        </p:txBody>
      </p:sp>
      <p:sp>
        <p:nvSpPr>
          <p:cNvPr id="247" name="CustomShape 8"/>
          <p:cNvSpPr/>
          <p:nvPr/>
        </p:nvSpPr>
        <p:spPr>
          <a:xfrm rot="5445000">
            <a:off x="9023040" y="1422000"/>
            <a:ext cx="813240" cy="360"/>
          </a:xfrm>
          <a:custGeom>
            <a:avLst/>
            <a:gdLst/>
            <a:ahLst/>
            <a:rect l="l" t="t" r="r" b="b"/>
            <a:pathLst>
              <a:path w="21600" h="21600">
                <a:moveTo>
                  <a:pt x="0" y="0"/>
                </a:moveTo>
                <a:lnTo>
                  <a:pt x="21600" y="21600"/>
                </a:lnTo>
              </a:path>
            </a:pathLst>
          </a:custGeom>
          <a:noFill/>
          <a:ln w="76320">
            <a:solidFill>
              <a:srgbClr val="3f6ec2"/>
            </a:solidFill>
            <a:round/>
            <a:tailEnd len="med" type="triangle" w="med"/>
          </a:ln>
        </p:spPr>
        <p:style>
          <a:lnRef idx="0"/>
          <a:fillRef idx="0"/>
          <a:effectRef idx="0"/>
          <a:fontRef idx="minor"/>
        </p:style>
      </p:sp>
      <p:pic>
        <p:nvPicPr>
          <p:cNvPr id="248" name="Picture 32" descr=""/>
          <p:cNvPicPr/>
          <p:nvPr/>
        </p:nvPicPr>
        <p:blipFill>
          <a:blip r:embed="rId4"/>
          <a:stretch/>
        </p:blipFill>
        <p:spPr>
          <a:xfrm>
            <a:off x="4392000" y="2560320"/>
            <a:ext cx="1185840" cy="1153440"/>
          </a:xfrm>
          <a:prstGeom prst="rect">
            <a:avLst/>
          </a:prstGeom>
          <a:ln>
            <a:noFill/>
          </a:ln>
        </p:spPr>
      </p:pic>
      <p:sp>
        <p:nvSpPr>
          <p:cNvPr id="249" name="CustomShape 9"/>
          <p:cNvSpPr/>
          <p:nvPr/>
        </p:nvSpPr>
        <p:spPr>
          <a:xfrm>
            <a:off x="7318800" y="3618360"/>
            <a:ext cx="1789200" cy="2937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340" spc="-1" strike="noStrike">
                <a:solidFill>
                  <a:srgbClr val="f7981f"/>
                </a:solidFill>
                <a:latin typeface="Raleway"/>
                <a:ea typeface="Amazon Ember"/>
              </a:rPr>
              <a:t>Availability Zone A</a:t>
            </a:r>
            <a:endParaRPr b="0" lang="en-US" sz="1340" spc="-1" strike="noStrike">
              <a:latin typeface="Arial"/>
            </a:endParaRPr>
          </a:p>
        </p:txBody>
      </p:sp>
      <p:sp>
        <p:nvSpPr>
          <p:cNvPr id="250" name="CustomShape 10"/>
          <p:cNvSpPr/>
          <p:nvPr/>
        </p:nvSpPr>
        <p:spPr>
          <a:xfrm>
            <a:off x="9732240" y="3606120"/>
            <a:ext cx="1789200" cy="2937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340" spc="-1" strike="noStrike">
                <a:solidFill>
                  <a:srgbClr val="f7981f"/>
                </a:solidFill>
                <a:latin typeface="Raleway"/>
                <a:ea typeface="Amazon Ember"/>
              </a:rPr>
              <a:t>Availability Zone B</a:t>
            </a:r>
            <a:endParaRPr b="0" lang="en-US" sz="1340" spc="-1" strike="noStrike">
              <a:latin typeface="Arial"/>
            </a:endParaRPr>
          </a:p>
        </p:txBody>
      </p:sp>
      <p:sp>
        <p:nvSpPr>
          <p:cNvPr id="251" name="CustomShape 11"/>
          <p:cNvSpPr/>
          <p:nvPr/>
        </p:nvSpPr>
        <p:spPr>
          <a:xfrm>
            <a:off x="9694440" y="2263680"/>
            <a:ext cx="843480" cy="115200"/>
          </a:xfrm>
          <a:prstGeom prst="bentConnector2">
            <a:avLst/>
          </a:prstGeom>
          <a:noFill/>
          <a:ln w="28440">
            <a:solidFill>
              <a:srgbClr val="0070c0"/>
            </a:solidFill>
            <a:miter/>
          </a:ln>
        </p:spPr>
        <p:style>
          <a:lnRef idx="0"/>
          <a:fillRef idx="0"/>
          <a:effectRef idx="0"/>
          <a:fontRef idx="minor"/>
        </p:style>
      </p:sp>
      <p:sp>
        <p:nvSpPr>
          <p:cNvPr id="252" name="CustomShape 12"/>
          <p:cNvSpPr/>
          <p:nvPr/>
        </p:nvSpPr>
        <p:spPr>
          <a:xfrm flipV="1" rot="10800000">
            <a:off x="9132480" y="2379240"/>
            <a:ext cx="842040" cy="115200"/>
          </a:xfrm>
          <a:prstGeom prst="bentConnector2">
            <a:avLst/>
          </a:prstGeom>
          <a:noFill/>
          <a:ln w="28440">
            <a:solidFill>
              <a:srgbClr val="0070c0"/>
            </a:solidFill>
            <a:miter/>
          </a:ln>
        </p:spPr>
        <p:style>
          <a:lnRef idx="0"/>
          <a:fillRef idx="0"/>
          <a:effectRef idx="0"/>
          <a:fontRef idx="minor"/>
        </p:style>
      </p:sp>
      <p:pic>
        <p:nvPicPr>
          <p:cNvPr id="253" name="Picture 31" descr=""/>
          <p:cNvPicPr/>
          <p:nvPr/>
        </p:nvPicPr>
        <p:blipFill>
          <a:blip r:embed="rId5"/>
          <a:stretch/>
        </p:blipFill>
        <p:spPr>
          <a:xfrm>
            <a:off x="7581240" y="2455200"/>
            <a:ext cx="678600" cy="649440"/>
          </a:xfrm>
          <a:prstGeom prst="rect">
            <a:avLst/>
          </a:prstGeom>
          <a:ln>
            <a:noFill/>
          </a:ln>
        </p:spPr>
      </p:pic>
      <p:pic>
        <p:nvPicPr>
          <p:cNvPr id="254" name="Picture 34" descr=""/>
          <p:cNvPicPr/>
          <p:nvPr/>
        </p:nvPicPr>
        <p:blipFill>
          <a:blip r:embed="rId6"/>
          <a:stretch/>
        </p:blipFill>
        <p:spPr>
          <a:xfrm>
            <a:off x="8280720" y="2455200"/>
            <a:ext cx="678600" cy="649440"/>
          </a:xfrm>
          <a:prstGeom prst="rect">
            <a:avLst/>
          </a:prstGeom>
          <a:ln>
            <a:noFill/>
          </a:ln>
        </p:spPr>
      </p:pic>
      <p:pic>
        <p:nvPicPr>
          <p:cNvPr id="255" name="Picture 39" descr=""/>
          <p:cNvPicPr/>
          <p:nvPr/>
        </p:nvPicPr>
        <p:blipFill>
          <a:blip r:embed="rId7"/>
          <a:stretch/>
        </p:blipFill>
        <p:spPr>
          <a:xfrm>
            <a:off x="9210240" y="2688840"/>
            <a:ext cx="376920" cy="366480"/>
          </a:xfrm>
          <a:prstGeom prst="rect">
            <a:avLst/>
          </a:prstGeom>
          <a:ln>
            <a:noFill/>
          </a:ln>
        </p:spPr>
      </p:pic>
      <p:sp>
        <p:nvSpPr>
          <p:cNvPr id="256" name="CustomShape 13"/>
          <p:cNvSpPr/>
          <p:nvPr/>
        </p:nvSpPr>
        <p:spPr>
          <a:xfrm>
            <a:off x="9745200" y="1912320"/>
            <a:ext cx="1763280" cy="2011320"/>
          </a:xfrm>
          <a:prstGeom prst="roundRect">
            <a:avLst>
              <a:gd name="adj" fmla="val 9818"/>
            </a:avLst>
          </a:prstGeom>
          <a:noFill/>
          <a:ln w="19080">
            <a:solidFill>
              <a:srgbClr val="f7981f"/>
            </a:solidFill>
            <a:custDash>
              <a:ds d="800000" sp="300000"/>
            </a:custDash>
            <a:miter/>
          </a:ln>
        </p:spPr>
        <p:style>
          <a:lnRef idx="0"/>
          <a:fillRef idx="0"/>
          <a:effectRef idx="0"/>
          <a:fontRef idx="minor"/>
        </p:style>
      </p:sp>
      <p:sp>
        <p:nvSpPr>
          <p:cNvPr id="257" name="CustomShape 14"/>
          <p:cNvSpPr/>
          <p:nvPr/>
        </p:nvSpPr>
        <p:spPr>
          <a:xfrm>
            <a:off x="7300080" y="1912320"/>
            <a:ext cx="1762560" cy="2011320"/>
          </a:xfrm>
          <a:prstGeom prst="roundRect">
            <a:avLst>
              <a:gd name="adj" fmla="val 9818"/>
            </a:avLst>
          </a:prstGeom>
          <a:noFill/>
          <a:ln w="19080">
            <a:solidFill>
              <a:srgbClr val="f7981f"/>
            </a:solidFill>
            <a:custDash>
              <a:ds d="800000" sp="300000"/>
            </a:custDash>
            <a:miter/>
          </a:ln>
        </p:spPr>
        <p:style>
          <a:lnRef idx="0"/>
          <a:fillRef idx="0"/>
          <a:effectRef idx="0"/>
          <a:fontRef idx="minor"/>
        </p:style>
      </p:sp>
      <p:sp>
        <p:nvSpPr>
          <p:cNvPr id="258" name="CustomShape 15"/>
          <p:cNvSpPr/>
          <p:nvPr/>
        </p:nvSpPr>
        <p:spPr>
          <a:xfrm>
            <a:off x="7949160" y="3070080"/>
            <a:ext cx="2981880" cy="333720"/>
          </a:xfrm>
          <a:prstGeom prst="rect">
            <a:avLst/>
          </a:prstGeom>
          <a:solidFill>
            <a:srgbClr val="ffffff"/>
          </a:solidFill>
          <a:ln w="9360">
            <a:noFill/>
          </a:ln>
        </p:spPr>
        <p:style>
          <a:lnRef idx="0"/>
          <a:fillRef idx="0"/>
          <a:effectRef idx="0"/>
          <a:fontRef idx="minor"/>
        </p:style>
        <p:txBody>
          <a:bodyPr lIns="90000" rIns="90000" tIns="45000" bIns="45000"/>
          <a:p>
            <a:pPr algn="ctr">
              <a:lnSpc>
                <a:spcPct val="100000"/>
              </a:lnSpc>
            </a:pPr>
            <a:r>
              <a:rPr b="1" lang="en-US" sz="1600" spc="-1" strike="noStrike">
                <a:solidFill>
                  <a:srgbClr val="404040"/>
                </a:solidFill>
                <a:latin typeface="Raleway"/>
                <a:ea typeface="Amazon Ember"/>
              </a:rPr>
              <a:t>Auto Scaling group</a:t>
            </a:r>
            <a:endParaRPr b="0" lang="en-US" sz="1600" spc="-1" strike="noStrike">
              <a:latin typeface="Arial"/>
            </a:endParaRPr>
          </a:p>
        </p:txBody>
      </p:sp>
      <p:grpSp>
        <p:nvGrpSpPr>
          <p:cNvPr id="259" name="Group 16"/>
          <p:cNvGrpSpPr/>
          <p:nvPr/>
        </p:nvGrpSpPr>
        <p:grpSpPr>
          <a:xfrm>
            <a:off x="9853560" y="2447640"/>
            <a:ext cx="1377720" cy="649440"/>
            <a:chOff x="9853560" y="2447640"/>
            <a:chExt cx="1377720" cy="649440"/>
          </a:xfrm>
        </p:grpSpPr>
        <p:pic>
          <p:nvPicPr>
            <p:cNvPr id="260" name="Picture 35" descr=""/>
            <p:cNvPicPr/>
            <p:nvPr/>
          </p:nvPicPr>
          <p:blipFill>
            <a:blip r:embed="rId8"/>
            <a:stretch/>
          </p:blipFill>
          <p:spPr>
            <a:xfrm>
              <a:off x="9853560" y="2447640"/>
              <a:ext cx="678600" cy="649440"/>
            </a:xfrm>
            <a:prstGeom prst="rect">
              <a:avLst/>
            </a:prstGeom>
            <a:ln>
              <a:noFill/>
            </a:ln>
          </p:spPr>
        </p:pic>
        <p:pic>
          <p:nvPicPr>
            <p:cNvPr id="261" name="Picture 37" descr=""/>
            <p:cNvPicPr/>
            <p:nvPr/>
          </p:nvPicPr>
          <p:blipFill>
            <a:blip r:embed="rId9"/>
            <a:stretch/>
          </p:blipFill>
          <p:spPr>
            <a:xfrm>
              <a:off x="10552680" y="2447640"/>
              <a:ext cx="678600" cy="649440"/>
            </a:xfrm>
            <a:prstGeom prst="rect">
              <a:avLst/>
            </a:prstGeom>
            <a:ln>
              <a:noFill/>
            </a:ln>
          </p:spPr>
        </p:pic>
      </p:grpSp>
      <p:sp>
        <p:nvSpPr>
          <p:cNvPr id="262" name="CustomShape 17"/>
          <p:cNvSpPr/>
          <p:nvPr/>
        </p:nvSpPr>
        <p:spPr>
          <a:xfrm>
            <a:off x="7515360" y="2394720"/>
            <a:ext cx="3777480" cy="1000080"/>
          </a:xfrm>
          <a:prstGeom prst="roundRect">
            <a:avLst>
              <a:gd name="adj" fmla="val 9818"/>
            </a:avLst>
          </a:prstGeom>
          <a:noFill/>
          <a:ln w="19080">
            <a:solidFill>
              <a:srgbClr val="404040"/>
            </a:solidFill>
            <a:custDash>
              <a:ds d="800000" sp="300000"/>
              <a:ds d="100000" sp="300000"/>
            </a:custDash>
            <a:miter/>
          </a:ln>
        </p:spPr>
        <p:style>
          <a:lnRef idx="0"/>
          <a:fillRef idx="0"/>
          <a:effectRef idx="0"/>
          <a:fontRef idx="minor"/>
        </p:style>
      </p:sp>
      <p:pic>
        <p:nvPicPr>
          <p:cNvPr id="263" name="Picture 5" descr=""/>
          <p:cNvPicPr/>
          <p:nvPr/>
        </p:nvPicPr>
        <p:blipFill>
          <a:blip r:embed="rId10"/>
          <a:stretch/>
        </p:blipFill>
        <p:spPr>
          <a:xfrm>
            <a:off x="9132480" y="1912320"/>
            <a:ext cx="561600" cy="702360"/>
          </a:xfrm>
          <a:prstGeom prst="rect">
            <a:avLst/>
          </a:prstGeom>
          <a:ln>
            <a:noFill/>
          </a:ln>
        </p:spPr>
      </p:pic>
      <p:sp>
        <p:nvSpPr>
          <p:cNvPr id="264" name="CustomShape 18"/>
          <p:cNvSpPr/>
          <p:nvPr/>
        </p:nvSpPr>
        <p:spPr>
          <a:xfrm>
            <a:off x="8742240" y="1963800"/>
            <a:ext cx="1332360" cy="363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000000"/>
                </a:solidFill>
                <a:latin typeface="Raleway"/>
                <a:ea typeface="Amazon Ember Light"/>
              </a:rPr>
              <a:t>ELB</a:t>
            </a:r>
            <a:endParaRPr b="0" lang="en-US" sz="1600" spc="-1" strike="noStrike">
              <a:latin typeface="Arial"/>
            </a:endParaRPr>
          </a:p>
        </p:txBody>
      </p:sp>
      <p:grpSp>
        <p:nvGrpSpPr>
          <p:cNvPr id="265" name="Group 19"/>
          <p:cNvGrpSpPr/>
          <p:nvPr/>
        </p:nvGrpSpPr>
        <p:grpSpPr>
          <a:xfrm>
            <a:off x="7621200" y="2518200"/>
            <a:ext cx="1305360" cy="492840"/>
            <a:chOff x="7621200" y="2518200"/>
            <a:chExt cx="1305360" cy="492840"/>
          </a:xfrm>
        </p:grpSpPr>
        <p:sp>
          <p:nvSpPr>
            <p:cNvPr id="266" name="CustomShape 20"/>
            <p:cNvSpPr/>
            <p:nvPr/>
          </p:nvSpPr>
          <p:spPr>
            <a:xfrm>
              <a:off x="8327520" y="2518200"/>
              <a:ext cx="599040" cy="479880"/>
            </a:xfrm>
            <a:prstGeom prst="mathMultiply">
              <a:avLst>
                <a:gd name="adj1" fmla="val 23520"/>
              </a:avLst>
            </a:prstGeom>
            <a:solidFill>
              <a:srgbClr val="ff0000"/>
            </a:solidFill>
            <a:ln w="9360">
              <a:noFill/>
            </a:ln>
            <a:effectLst>
              <a:outerShdw dist="37674" dir="2700000">
                <a:srgbClr val="000000">
                  <a:alpha val="40000"/>
                </a:srgbClr>
              </a:outerShdw>
            </a:effectLst>
          </p:spPr>
          <p:style>
            <a:lnRef idx="0"/>
            <a:fillRef idx="0"/>
            <a:effectRef idx="0"/>
            <a:fontRef idx="minor"/>
          </p:style>
        </p:sp>
        <p:sp>
          <p:nvSpPr>
            <p:cNvPr id="267" name="CustomShape 21"/>
            <p:cNvSpPr/>
            <p:nvPr/>
          </p:nvSpPr>
          <p:spPr>
            <a:xfrm>
              <a:off x="7621200" y="2531160"/>
              <a:ext cx="599040" cy="479880"/>
            </a:xfrm>
            <a:prstGeom prst="mathMultiply">
              <a:avLst>
                <a:gd name="adj1" fmla="val 23520"/>
              </a:avLst>
            </a:prstGeom>
            <a:solidFill>
              <a:srgbClr val="ff0000"/>
            </a:solidFill>
            <a:ln w="9360">
              <a:noFill/>
            </a:ln>
            <a:effectLst>
              <a:outerShdw dist="37674" dir="2700000">
                <a:srgbClr val="000000">
                  <a:alpha val="40000"/>
                </a:srgbClr>
              </a:outerShdw>
            </a:effectLst>
          </p:spPr>
          <p:style>
            <a:lnRef idx="0"/>
            <a:fillRef idx="0"/>
            <a:effectRef idx="0"/>
            <a:fontRef idx="minor"/>
          </p:style>
        </p:sp>
      </p:grpSp>
    </p:spTree>
  </p:cSld>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3" presetSubtype="10">
                                  <p:stCondLst>
                                    <p:cond delay="0"/>
                                  </p:stCondLst>
                                  <p:childTnLst>
                                    <p:set>
                                      <p:cBhvr>
                                        <p:cTn id="98" dur="1" fill="hold">
                                          <p:stCondLst>
                                            <p:cond delay="0"/>
                                          </p:stCondLst>
                                        </p:cTn>
                                        <p:tgtEl>
                                          <p:spTgt spid="247"/>
                                        </p:tgtEl>
                                        <p:attrNameLst>
                                          <p:attrName>style.visibility</p:attrName>
                                        </p:attrNameLst>
                                      </p:cBhvr>
                                      <p:to>
                                        <p:strVal val="visible"/>
                                      </p:to>
                                    </p:set>
                                    <p:animEffect filter="blinds(horizontal)" transition="in">
                                      <p:cBhvr additive="repl">
                                        <p:cTn id="99" dur="500"/>
                                        <p:tgtEl>
                                          <p:spTgt spid="247"/>
                                        </p:tgtEl>
                                      </p:cBhvr>
                                    </p:animEffect>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3" presetSubtype="10">
                                  <p:stCondLst>
                                    <p:cond delay="0"/>
                                  </p:stCondLst>
                                  <p:childTnLst>
                                    <p:set>
                                      <p:cBhvr>
                                        <p:cTn id="103" dur="1" fill="hold">
                                          <p:stCondLst>
                                            <p:cond delay="0"/>
                                          </p:stCondLst>
                                        </p:cTn>
                                        <p:tgtEl>
                                          <p:spTgt spid="252"/>
                                        </p:tgtEl>
                                        <p:attrNameLst>
                                          <p:attrName>style.visibility</p:attrName>
                                        </p:attrNameLst>
                                      </p:cBhvr>
                                      <p:to>
                                        <p:strVal val="visible"/>
                                      </p:to>
                                    </p:set>
                                    <p:animEffect filter="blinds(horizontal)" transition="in">
                                      <p:cBhvr additive="repl">
                                        <p:cTn id="104" dur="500"/>
                                        <p:tgtEl>
                                          <p:spTgt spid="252"/>
                                        </p:tgtEl>
                                      </p:cBhvr>
                                    </p:animEffect>
                                  </p:childTnLst>
                                </p:cTn>
                              </p:par>
                            </p:childTnLst>
                          </p:cTn>
                        </p:par>
                      </p:childTnLst>
                    </p:cTn>
                  </p:par>
                  <p:par>
                    <p:cTn id="105" fill="hold">
                      <p:stCondLst>
                        <p:cond delay="indefinite"/>
                      </p:stCondLst>
                      <p:childTnLst>
                        <p:par>
                          <p:cTn id="106" fill="hold">
                            <p:stCondLst>
                              <p:cond delay="0"/>
                            </p:stCondLst>
                            <p:childTnLst>
                              <p:par>
                                <p:cTn id="107" nodeType="clickEffect" fill="hold" presetClass="emph" presetID="26">
                                  <p:stCondLst>
                                    <p:cond delay="0"/>
                                  </p:stCondLst>
                                  <p:childTnLst>
                                    <p:animEffect filter="fade" transition="out">
                                      <p:cBhvr additive="repl">
                                        <p:cTn id="108" dur="250"/>
                                        <p:tgtEl>
                                          <p:spTgt spid="265"/>
                                        </p:tgtEl>
                                      </p:cBhvr>
                                    </p:animEffect>
                                  </p:childTnLst>
                                </p:cTn>
                              </p:par>
                              <p:par>
                                <p:cTn id="109" nodeType="withEffect" fill="hold" presetClass="exit" presetID="3" presetSubtype="10">
                                  <p:stCondLst>
                                    <p:cond delay="0"/>
                                  </p:stCondLst>
                                  <p:childTnLst>
                                    <p:animEffect filter="blinds(horizontal)" transition="out">
                                      <p:cBhvr additive="repl">
                                        <p:cTn id="110" dur="500"/>
                                        <p:tgtEl>
                                          <p:spTgt spid="252"/>
                                        </p:tgtEl>
                                      </p:cBhvr>
                                    </p:animEffect>
                                    <p:set>
                                      <p:cBhvr>
                                        <p:cTn id="111" dur="1" fill="hold">
                                          <p:stCondLst>
                                            <p:cond delay="499"/>
                                          </p:stCondLst>
                                        </p:cTn>
                                        <p:tgtEl>
                                          <p:spTgt spid="252"/>
                                        </p:tgtEl>
                                        <p:attrNameLst>
                                          <p:attrName>style.visibility</p:attrName>
                                        </p:attrNameLst>
                                      </p:cBhvr>
                                      <p:to>
                                        <p:strVal val="hidden"/>
                                      </p:to>
                                    </p:set>
                                  </p:childTnLst>
                                </p:cTn>
                              </p:par>
                              <p:par>
                                <p:cTn id="112" nodeType="withEffect" fill="hold" presetClass="entr" presetID="1">
                                  <p:stCondLst>
                                    <p:cond delay="0"/>
                                  </p:stCondLst>
                                  <p:childTnLst>
                                    <p:set>
                                      <p:cBhvr>
                                        <p:cTn id="113" dur="1" fill="hold">
                                          <p:stCondLst>
                                            <p:cond delay="0"/>
                                          </p:stCondLst>
                                        </p:cTn>
                                        <p:tgtEl>
                                          <p:spTgt spid="247"/>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nodeType="clickEffect" fill="hold" presetClass="entr" presetID="3" presetSubtype="10">
                                  <p:stCondLst>
                                    <p:cond delay="0"/>
                                  </p:stCondLst>
                                  <p:childTnLst>
                                    <p:set>
                                      <p:cBhvr>
                                        <p:cTn id="117" dur="1" fill="hold">
                                          <p:stCondLst>
                                            <p:cond delay="0"/>
                                          </p:stCondLst>
                                        </p:cTn>
                                        <p:tgtEl>
                                          <p:spTgt spid="259"/>
                                        </p:tgtEl>
                                        <p:attrNameLst>
                                          <p:attrName>style.visibility</p:attrName>
                                        </p:attrNameLst>
                                      </p:cBhvr>
                                      <p:to>
                                        <p:strVal val="visible"/>
                                      </p:to>
                                    </p:set>
                                    <p:animEffect filter="blinds(horizontal)" transition="in">
                                      <p:cBhvr additive="repl">
                                        <p:cTn id="118" dur="500"/>
                                        <p:tgtEl>
                                          <p:spTgt spid="259"/>
                                        </p:tgtEl>
                                      </p:cBhvr>
                                    </p:animEffect>
                                  </p:childTnLst>
                                </p:cTn>
                              </p:par>
                            </p:childTnLst>
                          </p:cTn>
                        </p:par>
                      </p:childTnLst>
                    </p:cTn>
                  </p:par>
                  <p:par>
                    <p:cTn id="119" fill="hold">
                      <p:stCondLst>
                        <p:cond delay="indefinite"/>
                      </p:stCondLst>
                      <p:childTnLst>
                        <p:par>
                          <p:cTn id="120" fill="hold">
                            <p:stCondLst>
                              <p:cond delay="0"/>
                            </p:stCondLst>
                            <p:childTnLst>
                              <p:par>
                                <p:cTn id="121" nodeType="clickEffect" fill="hold" presetClass="entr" presetID="3" presetSubtype="10">
                                  <p:stCondLst>
                                    <p:cond delay="0"/>
                                  </p:stCondLst>
                                  <p:childTnLst>
                                    <p:set>
                                      <p:cBhvr>
                                        <p:cTn id="122" dur="1" fill="hold">
                                          <p:stCondLst>
                                            <p:cond delay="0"/>
                                          </p:stCondLst>
                                        </p:cTn>
                                        <p:tgtEl>
                                          <p:spTgt spid="251"/>
                                        </p:tgtEl>
                                        <p:attrNameLst>
                                          <p:attrName>style.visibility</p:attrName>
                                        </p:attrNameLst>
                                      </p:cBhvr>
                                      <p:to>
                                        <p:strVal val="visible"/>
                                      </p:to>
                                    </p:set>
                                    <p:animEffect filter="blinds(horizontal)" transition="in">
                                      <p:cBhvr additive="repl">
                                        <p:cTn id="123" dur="500"/>
                                        <p:tgtEl>
                                          <p:spTgt spid="251"/>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8" name="Resim 3" descr=""/>
          <p:cNvPicPr/>
          <p:nvPr/>
        </p:nvPicPr>
        <p:blipFill>
          <a:blip r:embed="rId1"/>
          <a:stretch/>
        </p:blipFill>
        <p:spPr>
          <a:xfrm>
            <a:off x="0" y="0"/>
            <a:ext cx="12191760" cy="6857640"/>
          </a:xfrm>
          <a:prstGeom prst="rect">
            <a:avLst/>
          </a:prstGeom>
          <a:ln>
            <a:noFill/>
          </a:ln>
        </p:spPr>
      </p:pic>
      <p:sp>
        <p:nvSpPr>
          <p:cNvPr id="269"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70"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RDS</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High Availability</a:t>
            </a:r>
            <a:endParaRPr b="0" lang="en-US" sz="3200" spc="-1" strike="noStrike">
              <a:latin typeface="Arial"/>
            </a:endParaRPr>
          </a:p>
        </p:txBody>
      </p:sp>
      <p:pic>
        <p:nvPicPr>
          <p:cNvPr id="271" name="Resim 12" descr=""/>
          <p:cNvPicPr/>
          <p:nvPr/>
        </p:nvPicPr>
        <p:blipFill>
          <a:blip r:embed="rId2"/>
          <a:stretch/>
        </p:blipFill>
        <p:spPr>
          <a:xfrm>
            <a:off x="335520" y="346320"/>
            <a:ext cx="806760" cy="806760"/>
          </a:xfrm>
          <a:prstGeom prst="rect">
            <a:avLst/>
          </a:prstGeom>
          <a:ln>
            <a:noFill/>
          </a:ln>
        </p:spPr>
      </p:pic>
      <p:sp>
        <p:nvSpPr>
          <p:cNvPr id="272" name="CustomShape 3"/>
          <p:cNvSpPr/>
          <p:nvPr/>
        </p:nvSpPr>
        <p:spPr>
          <a:xfrm>
            <a:off x="5727600" y="19080"/>
            <a:ext cx="6463800" cy="6946560"/>
          </a:xfrm>
          <a:prstGeom prst="rect">
            <a:avLst/>
          </a:prstGeom>
          <a:solidFill>
            <a:srgbClr val="ffffff"/>
          </a:solidFill>
          <a:ln w="12600">
            <a:noFill/>
          </a:ln>
        </p:spPr>
        <p:style>
          <a:lnRef idx="0"/>
          <a:fillRef idx="0"/>
          <a:effectRef idx="0"/>
          <a:fontRef idx="minor"/>
        </p:style>
      </p:sp>
      <p:sp>
        <p:nvSpPr>
          <p:cNvPr id="273" name="CustomShape 4"/>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274" name="CustomShape 5"/>
          <p:cNvSpPr/>
          <p:nvPr/>
        </p:nvSpPr>
        <p:spPr>
          <a:xfrm>
            <a:off x="3931920" y="3741480"/>
            <a:ext cx="2103120" cy="883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Raleway"/>
                <a:ea typeface="Antipasto Pro"/>
              </a:rPr>
              <a:t>Amazon RDS Multi AZ</a:t>
            </a:r>
            <a:endParaRPr b="0" lang="en-US" sz="2400" spc="-1" strike="noStrike">
              <a:latin typeface="Arial"/>
            </a:endParaRPr>
          </a:p>
        </p:txBody>
      </p:sp>
      <p:sp>
        <p:nvSpPr>
          <p:cNvPr id="275" name="CustomShape 6"/>
          <p:cNvSpPr/>
          <p:nvPr/>
        </p:nvSpPr>
        <p:spPr>
          <a:xfrm>
            <a:off x="7843680" y="2828160"/>
            <a:ext cx="666720" cy="698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ffffff"/>
                </a:solidFill>
                <a:latin typeface="Raleway"/>
                <a:ea typeface="Amazon Ember"/>
              </a:rPr>
              <a:t>EC2”</a:t>
            </a:r>
            <a:endParaRPr b="0" lang="en-US" sz="2000" spc="-1" strike="noStrike">
              <a:latin typeface="Arial"/>
            </a:endParaRPr>
          </a:p>
        </p:txBody>
      </p:sp>
      <p:sp>
        <p:nvSpPr>
          <p:cNvPr id="276" name="CustomShape 7"/>
          <p:cNvSpPr/>
          <p:nvPr/>
        </p:nvSpPr>
        <p:spPr>
          <a:xfrm>
            <a:off x="6417360" y="110880"/>
            <a:ext cx="5580720" cy="310716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Amazon RDS Multi-AZ dağıtımları, Veritabanı (DB) Bulut Sunucuları için gelişmiş erişilebilirlik ve sağlamlık sunarak onları üretim veritabanı iş yükleri için uygun hale getirir. </a:t>
            </a:r>
            <a:endParaRPr b="0" lang="en-US" sz="1800" spc="-1" strike="noStrike">
              <a:latin typeface="Arial"/>
            </a:endParaRPr>
          </a:p>
          <a:p>
            <a:pPr marL="216000" indent="-215640">
              <a:lnSpc>
                <a:spcPct val="100000"/>
              </a:lnSpc>
              <a:buClr>
                <a:srgbClr val="000000"/>
              </a:buClr>
              <a:buSzPct val="45000"/>
              <a:buFont typeface="Wingdings" charset="2"/>
              <a:buChar char=""/>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Bir Multi-AZ Veritabanı Bulut Sunucusu tedarik ettiğinizde, Amazon RDS otomatik olarak birincil Veritabanı Bulut Sunucusu oluşturur ve eş zamanlı olarak verileri farklı bir Erişilebilirlik Alanındaki (AZ) yedek bir bulut sunucusuna kopyalayarak çoğaltır.</a:t>
            </a:r>
            <a:endParaRPr b="0" lang="en-US" sz="1800" spc="-1" strike="noStrike">
              <a:latin typeface="Arial"/>
            </a:endParaRPr>
          </a:p>
        </p:txBody>
      </p:sp>
      <p:pic>
        <p:nvPicPr>
          <p:cNvPr id="277" name="Picture 24" descr=""/>
          <p:cNvPicPr/>
          <p:nvPr/>
        </p:nvPicPr>
        <p:blipFill>
          <a:blip r:embed="rId3"/>
          <a:stretch/>
        </p:blipFill>
        <p:spPr>
          <a:xfrm>
            <a:off x="4464000" y="2586960"/>
            <a:ext cx="1004760" cy="1162800"/>
          </a:xfrm>
          <a:prstGeom prst="rect">
            <a:avLst/>
          </a:prstGeom>
          <a:ln>
            <a:noFill/>
          </a:ln>
        </p:spPr>
      </p:pic>
      <p:sp>
        <p:nvSpPr>
          <p:cNvPr id="278" name="CustomShape 8"/>
          <p:cNvSpPr/>
          <p:nvPr/>
        </p:nvSpPr>
        <p:spPr>
          <a:xfrm>
            <a:off x="7067160" y="3632400"/>
            <a:ext cx="3997080" cy="2982600"/>
          </a:xfrm>
          <a:prstGeom prst="roundRect">
            <a:avLst>
              <a:gd name="adj" fmla="val 9818"/>
            </a:avLst>
          </a:prstGeom>
          <a:noFill/>
          <a:ln w="6480">
            <a:solidFill>
              <a:srgbClr val="000000"/>
            </a:solidFill>
            <a:miter/>
          </a:ln>
        </p:spPr>
        <p:style>
          <a:lnRef idx="0"/>
          <a:fillRef idx="0"/>
          <a:effectRef idx="0"/>
          <a:fontRef idx="minor"/>
        </p:style>
      </p:sp>
      <p:sp>
        <p:nvSpPr>
          <p:cNvPr id="279" name="CustomShape 9"/>
          <p:cNvSpPr/>
          <p:nvPr/>
        </p:nvSpPr>
        <p:spPr>
          <a:xfrm>
            <a:off x="8021520" y="6391440"/>
            <a:ext cx="1983240" cy="2577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000000"/>
                </a:solidFill>
                <a:latin typeface="Raleway"/>
                <a:ea typeface="Amazon Ember"/>
              </a:rPr>
              <a:t>Lab VPC  (10.0.0.0/16)</a:t>
            </a:r>
            <a:endParaRPr b="0" lang="en-US" sz="1100" spc="-1" strike="noStrike">
              <a:latin typeface="Arial"/>
            </a:endParaRPr>
          </a:p>
        </p:txBody>
      </p:sp>
      <p:pic>
        <p:nvPicPr>
          <p:cNvPr id="280" name="Picture 49" descr=""/>
          <p:cNvPicPr/>
          <p:nvPr/>
        </p:nvPicPr>
        <p:blipFill>
          <a:blip r:embed="rId4"/>
          <a:stretch/>
        </p:blipFill>
        <p:spPr>
          <a:xfrm>
            <a:off x="7223760" y="3446640"/>
            <a:ext cx="471240" cy="307440"/>
          </a:xfrm>
          <a:prstGeom prst="rect">
            <a:avLst/>
          </a:prstGeom>
          <a:ln>
            <a:noFill/>
          </a:ln>
        </p:spPr>
      </p:pic>
      <p:sp>
        <p:nvSpPr>
          <p:cNvPr id="281" name="CustomShape 10"/>
          <p:cNvSpPr/>
          <p:nvPr/>
        </p:nvSpPr>
        <p:spPr>
          <a:xfrm>
            <a:off x="7255800" y="3958920"/>
            <a:ext cx="1698480" cy="2413800"/>
          </a:xfrm>
          <a:prstGeom prst="roundRect">
            <a:avLst>
              <a:gd name="adj" fmla="val 9818"/>
            </a:avLst>
          </a:prstGeom>
          <a:noFill/>
          <a:ln w="19080">
            <a:solidFill>
              <a:srgbClr val="f7981f"/>
            </a:solidFill>
            <a:custDash>
              <a:ds d="800000" sp="300000"/>
            </a:custDash>
            <a:miter/>
          </a:ln>
        </p:spPr>
        <p:style>
          <a:lnRef idx="0"/>
          <a:fillRef idx="0"/>
          <a:effectRef idx="0"/>
          <a:fontRef idx="minor"/>
        </p:style>
      </p:sp>
      <p:sp>
        <p:nvSpPr>
          <p:cNvPr id="282" name="CustomShape 11"/>
          <p:cNvSpPr/>
          <p:nvPr/>
        </p:nvSpPr>
        <p:spPr>
          <a:xfrm>
            <a:off x="7400880" y="6147000"/>
            <a:ext cx="1465920" cy="2577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f7981f"/>
                </a:solidFill>
                <a:latin typeface="Raleway"/>
                <a:ea typeface="Amazon Ember"/>
              </a:rPr>
              <a:t>Availability Zone A</a:t>
            </a:r>
            <a:endParaRPr b="0" lang="en-US" sz="1100" spc="-1" strike="noStrike">
              <a:latin typeface="Arial"/>
            </a:endParaRPr>
          </a:p>
        </p:txBody>
      </p:sp>
      <p:sp>
        <p:nvSpPr>
          <p:cNvPr id="283" name="CustomShape 12"/>
          <p:cNvSpPr/>
          <p:nvPr/>
        </p:nvSpPr>
        <p:spPr>
          <a:xfrm>
            <a:off x="9152280" y="3906720"/>
            <a:ext cx="1698120" cy="2466000"/>
          </a:xfrm>
          <a:prstGeom prst="roundRect">
            <a:avLst>
              <a:gd name="adj" fmla="val 9818"/>
            </a:avLst>
          </a:prstGeom>
          <a:noFill/>
          <a:ln w="19080">
            <a:solidFill>
              <a:srgbClr val="f7981f"/>
            </a:solidFill>
            <a:custDash>
              <a:ds d="800000" sp="300000"/>
            </a:custDash>
            <a:miter/>
          </a:ln>
        </p:spPr>
        <p:style>
          <a:lnRef idx="0"/>
          <a:fillRef idx="0"/>
          <a:effectRef idx="0"/>
          <a:fontRef idx="minor"/>
        </p:style>
      </p:sp>
      <p:sp>
        <p:nvSpPr>
          <p:cNvPr id="284" name="CustomShape 13"/>
          <p:cNvSpPr/>
          <p:nvPr/>
        </p:nvSpPr>
        <p:spPr>
          <a:xfrm>
            <a:off x="9285120" y="6147000"/>
            <a:ext cx="1441440" cy="2577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f7981f"/>
                </a:solidFill>
                <a:latin typeface="Raleway"/>
                <a:ea typeface="Amazon Ember"/>
              </a:rPr>
              <a:t>Availability Zone B</a:t>
            </a:r>
            <a:endParaRPr b="0" lang="en-US" sz="1100" spc="-1" strike="noStrike">
              <a:latin typeface="Arial"/>
            </a:endParaRPr>
          </a:p>
        </p:txBody>
      </p:sp>
      <p:sp>
        <p:nvSpPr>
          <p:cNvPr id="285" name="CustomShape 14"/>
          <p:cNvSpPr/>
          <p:nvPr/>
        </p:nvSpPr>
        <p:spPr>
          <a:xfrm>
            <a:off x="7415640" y="4455360"/>
            <a:ext cx="1379160" cy="1595880"/>
          </a:xfrm>
          <a:prstGeom prst="roundRect">
            <a:avLst>
              <a:gd name="adj" fmla="val 9818"/>
            </a:avLst>
          </a:prstGeom>
          <a:noFill/>
          <a:ln w="6480">
            <a:solidFill>
              <a:srgbClr val="000000"/>
            </a:solidFill>
            <a:miter/>
          </a:ln>
        </p:spPr>
        <p:style>
          <a:lnRef idx="0"/>
          <a:fillRef idx="0"/>
          <a:effectRef idx="0"/>
          <a:fontRef idx="minor"/>
        </p:style>
      </p:sp>
      <p:sp>
        <p:nvSpPr>
          <p:cNvPr id="286" name="CustomShape 15"/>
          <p:cNvSpPr/>
          <p:nvPr/>
        </p:nvSpPr>
        <p:spPr>
          <a:xfrm>
            <a:off x="7415640" y="5654880"/>
            <a:ext cx="1379160" cy="4251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000000"/>
                </a:solidFill>
                <a:latin typeface="Raleway"/>
                <a:ea typeface="Amazon Ember"/>
              </a:rPr>
              <a:t>Private subnet 1</a:t>
            </a:r>
            <a:endParaRPr b="0" lang="en-US" sz="1100" spc="-1" strike="noStrike">
              <a:latin typeface="Arial"/>
            </a:endParaRPr>
          </a:p>
          <a:p>
            <a:pPr algn="ctr">
              <a:lnSpc>
                <a:spcPct val="100000"/>
              </a:lnSpc>
            </a:pPr>
            <a:r>
              <a:rPr b="1" lang="en-US" sz="1100" spc="-1" strike="noStrike">
                <a:solidFill>
                  <a:srgbClr val="000000"/>
                </a:solidFill>
                <a:latin typeface="Raleway"/>
                <a:ea typeface="Amazon Ember"/>
              </a:rPr>
              <a:t>10.0.2.0/23</a:t>
            </a:r>
            <a:endParaRPr b="0" lang="en-US" sz="1100" spc="-1" strike="noStrike">
              <a:latin typeface="Arial"/>
            </a:endParaRPr>
          </a:p>
        </p:txBody>
      </p:sp>
      <p:pic>
        <p:nvPicPr>
          <p:cNvPr id="287" name="Picture 57" descr=""/>
          <p:cNvPicPr/>
          <p:nvPr/>
        </p:nvPicPr>
        <p:blipFill>
          <a:blip r:embed="rId5"/>
          <a:stretch/>
        </p:blipFill>
        <p:spPr>
          <a:xfrm>
            <a:off x="7511400" y="4363920"/>
            <a:ext cx="169560" cy="189360"/>
          </a:xfrm>
          <a:prstGeom prst="rect">
            <a:avLst/>
          </a:prstGeom>
          <a:ln>
            <a:noFill/>
          </a:ln>
        </p:spPr>
      </p:pic>
      <p:sp>
        <p:nvSpPr>
          <p:cNvPr id="288" name="CustomShape 16"/>
          <p:cNvSpPr/>
          <p:nvPr/>
        </p:nvSpPr>
        <p:spPr>
          <a:xfrm>
            <a:off x="7476120" y="5236560"/>
            <a:ext cx="1258200" cy="249840"/>
          </a:xfrm>
          <a:prstGeom prst="rect">
            <a:avLst/>
          </a:prstGeom>
          <a:noFill/>
          <a:ln>
            <a:noFill/>
          </a:ln>
        </p:spPr>
        <p:style>
          <a:lnRef idx="0"/>
          <a:fillRef idx="0"/>
          <a:effectRef idx="0"/>
          <a:fontRef idx="minor"/>
        </p:style>
        <p:txBody>
          <a:bodyPr lIns="0" rIns="0" tIns="0" bIns="0"/>
          <a:p>
            <a:pPr algn="ctr">
              <a:lnSpc>
                <a:spcPct val="90000"/>
              </a:lnSpc>
            </a:pPr>
            <a:r>
              <a:rPr b="0" lang="en-US" sz="1100" spc="-1" strike="noStrike">
                <a:solidFill>
                  <a:srgbClr val="000000"/>
                </a:solidFill>
                <a:latin typeface="Raleway"/>
                <a:ea typeface="Amazon Ember"/>
              </a:rPr>
              <a:t>Amazon RDS</a:t>
            </a:r>
            <a:br/>
            <a:r>
              <a:rPr b="0" lang="en-US" sz="1100" spc="-1" strike="noStrike">
                <a:solidFill>
                  <a:srgbClr val="000000"/>
                </a:solidFill>
                <a:latin typeface="Raleway"/>
                <a:ea typeface="Amazon Ember"/>
              </a:rPr>
              <a:t>DB instance</a:t>
            </a:r>
            <a:endParaRPr b="0" lang="en-US" sz="1100" spc="-1" strike="noStrike">
              <a:latin typeface="Arial"/>
            </a:endParaRPr>
          </a:p>
        </p:txBody>
      </p:sp>
      <p:pic>
        <p:nvPicPr>
          <p:cNvPr id="289" name="Picture 70" descr=""/>
          <p:cNvPicPr/>
          <p:nvPr/>
        </p:nvPicPr>
        <p:blipFill>
          <a:blip r:embed="rId6"/>
          <a:stretch/>
        </p:blipFill>
        <p:spPr>
          <a:xfrm>
            <a:off x="7903800" y="4794480"/>
            <a:ext cx="402840" cy="432720"/>
          </a:xfrm>
          <a:prstGeom prst="rect">
            <a:avLst/>
          </a:prstGeom>
          <a:ln>
            <a:noFill/>
          </a:ln>
        </p:spPr>
      </p:pic>
      <p:grpSp>
        <p:nvGrpSpPr>
          <p:cNvPr id="290" name="Group 17"/>
          <p:cNvGrpSpPr/>
          <p:nvPr/>
        </p:nvGrpSpPr>
        <p:grpSpPr>
          <a:xfrm>
            <a:off x="9311760" y="4363920"/>
            <a:ext cx="1378800" cy="1716120"/>
            <a:chOff x="9311760" y="4363920"/>
            <a:chExt cx="1378800" cy="1716120"/>
          </a:xfrm>
        </p:grpSpPr>
        <p:sp>
          <p:nvSpPr>
            <p:cNvPr id="291" name="CustomShape 18"/>
            <p:cNvSpPr/>
            <p:nvPr/>
          </p:nvSpPr>
          <p:spPr>
            <a:xfrm>
              <a:off x="9311760" y="4455360"/>
              <a:ext cx="1378800" cy="1595880"/>
            </a:xfrm>
            <a:prstGeom prst="roundRect">
              <a:avLst>
                <a:gd name="adj" fmla="val 9818"/>
              </a:avLst>
            </a:prstGeom>
            <a:noFill/>
            <a:ln w="6480">
              <a:solidFill>
                <a:srgbClr val="000000"/>
              </a:solidFill>
              <a:miter/>
            </a:ln>
          </p:spPr>
          <p:style>
            <a:lnRef idx="0"/>
            <a:fillRef idx="0"/>
            <a:effectRef idx="0"/>
            <a:fontRef idx="minor"/>
          </p:style>
        </p:sp>
        <p:sp>
          <p:nvSpPr>
            <p:cNvPr id="292" name="CustomShape 19"/>
            <p:cNvSpPr/>
            <p:nvPr/>
          </p:nvSpPr>
          <p:spPr>
            <a:xfrm>
              <a:off x="9311760" y="5654880"/>
              <a:ext cx="1378800" cy="4251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000000"/>
                  </a:solidFill>
                  <a:latin typeface="Raleway"/>
                  <a:ea typeface="Amazon Ember"/>
                </a:rPr>
                <a:t>Private subnet 2</a:t>
              </a:r>
              <a:endParaRPr b="0" lang="en-US" sz="1100" spc="-1" strike="noStrike">
                <a:latin typeface="Arial"/>
              </a:endParaRPr>
            </a:p>
            <a:p>
              <a:pPr algn="ctr">
                <a:lnSpc>
                  <a:spcPct val="100000"/>
                </a:lnSpc>
              </a:pPr>
              <a:r>
                <a:rPr b="1" lang="en-US" sz="1100" spc="-1" strike="noStrike">
                  <a:solidFill>
                    <a:srgbClr val="000000"/>
                  </a:solidFill>
                  <a:latin typeface="Raleway"/>
                  <a:ea typeface="Amazon Ember"/>
                </a:rPr>
                <a:t>10.0.4.0/23</a:t>
              </a:r>
              <a:endParaRPr b="0" lang="en-US" sz="1100" spc="-1" strike="noStrike">
                <a:latin typeface="Arial"/>
              </a:endParaRPr>
            </a:p>
          </p:txBody>
        </p:sp>
        <p:pic>
          <p:nvPicPr>
            <p:cNvPr id="293" name="Picture 66" descr=""/>
            <p:cNvPicPr/>
            <p:nvPr/>
          </p:nvPicPr>
          <p:blipFill>
            <a:blip r:embed="rId7"/>
            <a:stretch/>
          </p:blipFill>
          <p:spPr>
            <a:xfrm>
              <a:off x="9418320" y="4363920"/>
              <a:ext cx="169560" cy="189360"/>
            </a:xfrm>
            <a:prstGeom prst="rect">
              <a:avLst/>
            </a:prstGeom>
            <a:ln>
              <a:noFill/>
            </a:ln>
          </p:spPr>
        </p:pic>
        <p:sp>
          <p:nvSpPr>
            <p:cNvPr id="294" name="CustomShape 20"/>
            <p:cNvSpPr/>
            <p:nvPr/>
          </p:nvSpPr>
          <p:spPr>
            <a:xfrm>
              <a:off x="9412920" y="5236560"/>
              <a:ext cx="1200240" cy="268920"/>
            </a:xfrm>
            <a:prstGeom prst="rect">
              <a:avLst/>
            </a:prstGeom>
            <a:noFill/>
            <a:ln>
              <a:noFill/>
            </a:ln>
          </p:spPr>
          <p:style>
            <a:lnRef idx="0"/>
            <a:fillRef idx="0"/>
            <a:effectRef idx="0"/>
            <a:fontRef idx="minor"/>
          </p:style>
          <p:txBody>
            <a:bodyPr lIns="0" rIns="0" tIns="0" bIns="0"/>
            <a:p>
              <a:pPr algn="ctr">
                <a:lnSpc>
                  <a:spcPct val="90000"/>
                </a:lnSpc>
              </a:pPr>
              <a:r>
                <a:rPr b="0" lang="en-US" sz="1100" spc="-1" strike="noStrike">
                  <a:solidFill>
                    <a:srgbClr val="000000"/>
                  </a:solidFill>
                  <a:latin typeface="Raleway"/>
                  <a:ea typeface="Amazon Ember"/>
                </a:rPr>
                <a:t>Amazon RDS multi-Availabiliy Zone standby</a:t>
              </a:r>
              <a:endParaRPr b="0" lang="en-US" sz="1100" spc="-1" strike="noStrike">
                <a:latin typeface="Arial"/>
              </a:endParaRPr>
            </a:p>
          </p:txBody>
        </p:sp>
        <p:pic>
          <p:nvPicPr>
            <p:cNvPr id="295" name="Picture 79" descr=""/>
            <p:cNvPicPr/>
            <p:nvPr/>
          </p:nvPicPr>
          <p:blipFill>
            <a:blip r:embed="rId8"/>
            <a:stretch/>
          </p:blipFill>
          <p:spPr>
            <a:xfrm>
              <a:off x="9828720" y="4753440"/>
              <a:ext cx="359640" cy="474120"/>
            </a:xfrm>
            <a:prstGeom prst="rect">
              <a:avLst/>
            </a:prstGeom>
            <a:ln>
              <a:noFill/>
            </a:ln>
          </p:spPr>
        </p:pic>
      </p:grpSp>
      <p:sp>
        <p:nvSpPr>
          <p:cNvPr id="296" name="Freeform 21"/>
          <p:cNvSpPr/>
          <p:nvPr/>
        </p:nvSpPr>
        <p:spPr>
          <a:xfrm>
            <a:off x="8319600" y="4989960"/>
            <a:ext cx="1509480" cy="1080"/>
          </a:xfrm>
          <a:custGeom>
            <a:avLst/>
            <a:gdLst/>
            <a:ahLst/>
            <a:rect l="0" t="0" r="r" b="b"/>
            <a:pathLst>
              <a:path w="4193" h="3">
                <a:moveTo>
                  <a:pt x="0" y="0"/>
                </a:moveTo>
                <a:lnTo>
                  <a:pt x="4192" y="2"/>
                </a:lnTo>
              </a:path>
            </a:pathLst>
          </a:custGeom>
          <a:noFill/>
          <a:ln w="28440">
            <a:solidFill>
              <a:srgbClr val="808080"/>
            </a:solidFill>
            <a:custDash>
              <a:ds d="100000" sp="100000"/>
            </a:custDash>
            <a:miter/>
          </a:ln>
        </p:spPr>
      </p:sp>
    </p:spTree>
  </p:cSld>
  <p:timing>
    <p:tnLst>
      <p:par>
        <p:cTn id="124" dur="indefinite" restart="never" nodeType="tmRoot">
          <p:childTnLst>
            <p:seq>
              <p:cTn id="125" dur="indefinite" nodeType="mainSeq">
                <p:childTnLst>
                  <p:par>
                    <p:cTn id="126" fill="hold">
                      <p:stCondLst>
                        <p:cond delay="indefinite"/>
                      </p:stCondLst>
                      <p:childTnLst>
                        <p:par>
                          <p:cTn id="127" fill="hold">
                            <p:stCondLst>
                              <p:cond delay="0"/>
                            </p:stCondLst>
                            <p:childTnLst>
                              <p:par>
                                <p:cTn id="128" nodeType="clickEffect" fill="hold" presetClass="entr" presetID="3" presetSubtype="10">
                                  <p:stCondLst>
                                    <p:cond delay="0"/>
                                  </p:stCondLst>
                                  <p:childTnLst>
                                    <p:set>
                                      <p:cBhvr>
                                        <p:cTn id="129" dur="1" fill="hold">
                                          <p:stCondLst>
                                            <p:cond delay="0"/>
                                          </p:stCondLst>
                                        </p:cTn>
                                        <p:tgtEl>
                                          <p:spTgt spid="290"/>
                                        </p:tgtEl>
                                        <p:attrNameLst>
                                          <p:attrName>style.visibility</p:attrName>
                                        </p:attrNameLst>
                                      </p:cBhvr>
                                      <p:to>
                                        <p:strVal val="visible"/>
                                      </p:to>
                                    </p:set>
                                    <p:animEffect filter="blinds(horizontal)" transition="in">
                                      <p:cBhvr additive="repl">
                                        <p:cTn id="130" dur="500"/>
                                        <p:tgtEl>
                                          <p:spTgt spid="290"/>
                                        </p:tgtEl>
                                      </p:cBhvr>
                                    </p:animEffect>
                                  </p:childTnLst>
                                </p:cTn>
                              </p:par>
                            </p:childTnLst>
                          </p:cTn>
                        </p:par>
                      </p:childTnLst>
                    </p:cTn>
                  </p:par>
                  <p:par>
                    <p:cTn id="131" fill="hold">
                      <p:stCondLst>
                        <p:cond delay="indefinite"/>
                      </p:stCondLst>
                      <p:childTnLst>
                        <p:par>
                          <p:cTn id="132" fill="hold">
                            <p:stCondLst>
                              <p:cond delay="0"/>
                            </p:stCondLst>
                            <p:childTnLst>
                              <p:par>
                                <p:cTn id="133" nodeType="clickEffect" fill="hold" presetClass="entr" presetID="5" presetSubtype="10">
                                  <p:stCondLst>
                                    <p:cond delay="0"/>
                                  </p:stCondLst>
                                  <p:childTnLst>
                                    <p:set>
                                      <p:cBhvr>
                                        <p:cTn id="134" dur="1" fill="hold">
                                          <p:stCondLst>
                                            <p:cond delay="0"/>
                                          </p:stCondLst>
                                        </p:cTn>
                                        <p:tgtEl>
                                          <p:spTgt spid="296"/>
                                        </p:tgtEl>
                                        <p:attrNameLst>
                                          <p:attrName>style.visibility</p:attrName>
                                        </p:attrNameLst>
                                      </p:cBhvr>
                                      <p:to>
                                        <p:strVal val="visible"/>
                                      </p:to>
                                    </p:set>
                                    <p:animEffect filter="checkerboard(across)" transition="in">
                                      <p:cBhvr additive="repl">
                                        <p:cTn id="135" dur="500"/>
                                        <p:tgtEl>
                                          <p:spTgt spid="29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 name="Resim 3" descr=""/>
          <p:cNvPicPr/>
          <p:nvPr/>
        </p:nvPicPr>
        <p:blipFill>
          <a:blip r:embed="rId1"/>
          <a:stretch/>
        </p:blipFill>
        <p:spPr>
          <a:xfrm>
            <a:off x="0" y="-1550160"/>
            <a:ext cx="12191760" cy="5291280"/>
          </a:xfrm>
          <a:prstGeom prst="rect">
            <a:avLst/>
          </a:prstGeom>
          <a:ln>
            <a:noFill/>
          </a:ln>
        </p:spPr>
      </p:pic>
      <p:sp>
        <p:nvSpPr>
          <p:cNvPr id="298"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299" name="CustomShape 2"/>
          <p:cNvSpPr/>
          <p:nvPr/>
        </p:nvSpPr>
        <p:spPr>
          <a:xfrm>
            <a:off x="1528920" y="211320"/>
            <a:ext cx="684792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Güvenlik için </a:t>
            </a:r>
            <a:endParaRPr b="0" lang="en-US" sz="3200" spc="-1" strike="noStrike">
              <a:latin typeface="Arial"/>
            </a:endParaRPr>
          </a:p>
          <a:p>
            <a:pPr>
              <a:lnSpc>
                <a:spcPct val="100000"/>
              </a:lnSpc>
            </a:pPr>
            <a:r>
              <a:rPr b="0" lang="en-US" sz="3200" spc="-1" strike="noStrike">
                <a:solidFill>
                  <a:srgbClr val="ffffff"/>
                </a:solidFill>
                <a:latin typeface="Raleway"/>
                <a:ea typeface="Antipasto Pro"/>
              </a:rPr>
              <a:t>3</a:t>
            </a:r>
            <a:r>
              <a:rPr b="0" lang="en-US" sz="3200" spc="-1" strike="noStrike">
                <a:solidFill>
                  <a:srgbClr val="ffffff"/>
                </a:solidFill>
                <a:latin typeface="Antipasto Pro"/>
                <a:ea typeface="Antipasto Pro"/>
              </a:rPr>
              <a:t> Katmanlı Mimari Örneği</a:t>
            </a:r>
            <a:endParaRPr b="0" lang="en-US" sz="3200" spc="-1" strike="noStrike">
              <a:latin typeface="Arial"/>
            </a:endParaRPr>
          </a:p>
        </p:txBody>
      </p:sp>
      <p:pic>
        <p:nvPicPr>
          <p:cNvPr id="300" name="Resim 12" descr=""/>
          <p:cNvPicPr/>
          <p:nvPr/>
        </p:nvPicPr>
        <p:blipFill>
          <a:blip r:embed="rId2"/>
          <a:stretch/>
        </p:blipFill>
        <p:spPr>
          <a:xfrm>
            <a:off x="335520" y="346320"/>
            <a:ext cx="806760" cy="806760"/>
          </a:xfrm>
          <a:prstGeom prst="rect">
            <a:avLst/>
          </a:prstGeom>
          <a:ln>
            <a:noFill/>
          </a:ln>
        </p:spPr>
      </p:pic>
      <p:sp>
        <p:nvSpPr>
          <p:cNvPr id="301" name="CustomShape 3"/>
          <p:cNvSpPr/>
          <p:nvPr/>
        </p:nvSpPr>
        <p:spPr>
          <a:xfrm>
            <a:off x="360" y="1500120"/>
            <a:ext cx="12191760" cy="5357880"/>
          </a:xfrm>
          <a:prstGeom prst="rect">
            <a:avLst/>
          </a:prstGeom>
          <a:solidFill>
            <a:srgbClr val="ffffff"/>
          </a:solidFill>
          <a:ln w="12600">
            <a:noFill/>
          </a:ln>
        </p:spPr>
        <p:style>
          <a:lnRef idx="0"/>
          <a:fillRef idx="0"/>
          <a:effectRef idx="0"/>
          <a:fontRef idx="minor"/>
        </p:style>
      </p:sp>
      <p:sp>
        <p:nvSpPr>
          <p:cNvPr id="302" name="TextShape 4"/>
          <p:cNvSpPr txBox="1"/>
          <p:nvPr/>
        </p:nvSpPr>
        <p:spPr>
          <a:xfrm>
            <a:off x="380160" y="1828800"/>
            <a:ext cx="11598480" cy="548640"/>
          </a:xfrm>
          <a:prstGeom prst="rect">
            <a:avLst/>
          </a:prstGeom>
          <a:noFill/>
          <a:ln>
            <a:noFill/>
          </a:ln>
        </p:spPr>
        <p:txBody>
          <a:bodyPr lIns="90000" rIns="90000" tIns="45000" bIns="45000"/>
          <a:p>
            <a:r>
              <a:rPr b="0" lang="en-US" sz="1800" spc="-1" strike="noStrike">
                <a:solidFill>
                  <a:srgbClr val="000000"/>
                </a:solidFill>
                <a:latin typeface="Raleway"/>
                <a:ea typeface="Raleway"/>
              </a:rPr>
              <a:t>** Tüm katmanlar arasında extra güvenlik için security grouplardan faydalanacağız.</a:t>
            </a:r>
            <a:endParaRPr b="0" lang="en-US" sz="1800" spc="-1" strike="noStrike">
              <a:latin typeface="Arial"/>
            </a:endParaRPr>
          </a:p>
        </p:txBody>
      </p:sp>
      <p:sp>
        <p:nvSpPr>
          <p:cNvPr id="303" name="CustomShape 5"/>
          <p:cNvSpPr/>
          <p:nvPr/>
        </p:nvSpPr>
        <p:spPr>
          <a:xfrm>
            <a:off x="3086280" y="4897800"/>
            <a:ext cx="1857240" cy="51660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400" spc="-1" strike="noStrike">
                <a:solidFill>
                  <a:srgbClr val="6f2927"/>
                </a:solidFill>
                <a:latin typeface="Raleway"/>
                <a:ea typeface="Amazon Ember"/>
              </a:rPr>
              <a:t>Load Balancer security group</a:t>
            </a:r>
            <a:endParaRPr b="0" lang="en-US" sz="1400" spc="-1" strike="noStrike">
              <a:latin typeface="Arial"/>
            </a:endParaRPr>
          </a:p>
        </p:txBody>
      </p:sp>
      <p:sp>
        <p:nvSpPr>
          <p:cNvPr id="304" name="CustomShape 6"/>
          <p:cNvSpPr/>
          <p:nvPr/>
        </p:nvSpPr>
        <p:spPr>
          <a:xfrm>
            <a:off x="6280920" y="4929480"/>
            <a:ext cx="1857240" cy="51660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400" spc="-1" strike="noStrike">
                <a:solidFill>
                  <a:srgbClr val="6f2927"/>
                </a:solidFill>
                <a:latin typeface="Raleway"/>
                <a:ea typeface="Amazon Ember"/>
              </a:rPr>
              <a:t>Application security group</a:t>
            </a:r>
            <a:endParaRPr b="0" lang="en-US" sz="1400" spc="-1" strike="noStrike">
              <a:latin typeface="Arial"/>
            </a:endParaRPr>
          </a:p>
        </p:txBody>
      </p:sp>
      <p:pic>
        <p:nvPicPr>
          <p:cNvPr id="305" name="Picture 39" descr=""/>
          <p:cNvPicPr/>
          <p:nvPr/>
        </p:nvPicPr>
        <p:blipFill>
          <a:blip r:embed="rId3"/>
          <a:stretch/>
        </p:blipFill>
        <p:spPr>
          <a:xfrm>
            <a:off x="1016640" y="3578040"/>
            <a:ext cx="708840" cy="700920"/>
          </a:xfrm>
          <a:prstGeom prst="rect">
            <a:avLst/>
          </a:prstGeom>
          <a:ln>
            <a:noFill/>
          </a:ln>
        </p:spPr>
      </p:pic>
      <p:sp>
        <p:nvSpPr>
          <p:cNvPr id="306" name="CustomShape 7"/>
          <p:cNvSpPr/>
          <p:nvPr/>
        </p:nvSpPr>
        <p:spPr>
          <a:xfrm>
            <a:off x="787680" y="4254480"/>
            <a:ext cx="951480" cy="30348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400" spc="-1" strike="noStrike">
                <a:solidFill>
                  <a:srgbClr val="6f2927"/>
                </a:solidFill>
                <a:latin typeface="Raleway"/>
                <a:ea typeface="Amazon Ember"/>
              </a:rPr>
              <a:t>Internet</a:t>
            </a:r>
            <a:endParaRPr b="0" lang="en-US" sz="1400" spc="-1" strike="noStrike">
              <a:latin typeface="Arial"/>
            </a:endParaRPr>
          </a:p>
        </p:txBody>
      </p:sp>
      <p:sp>
        <p:nvSpPr>
          <p:cNvPr id="307" name="CustomShape 8"/>
          <p:cNvSpPr/>
          <p:nvPr/>
        </p:nvSpPr>
        <p:spPr>
          <a:xfrm>
            <a:off x="1914480" y="3881160"/>
            <a:ext cx="1007280" cy="360"/>
          </a:xfrm>
          <a:custGeom>
            <a:avLst/>
            <a:gdLst/>
            <a:ahLst/>
            <a:rect l="l" t="t" r="r" b="b"/>
            <a:pathLst>
              <a:path w="21600" h="21600">
                <a:moveTo>
                  <a:pt x="0" y="0"/>
                </a:moveTo>
                <a:lnTo>
                  <a:pt x="21600" y="21600"/>
                </a:lnTo>
              </a:path>
            </a:pathLst>
          </a:custGeom>
          <a:noFill/>
          <a:ln w="38160">
            <a:solidFill>
              <a:srgbClr val="000000"/>
            </a:solidFill>
            <a:miter/>
            <a:tailEnd len="med" type="triangle" w="med"/>
          </a:ln>
        </p:spPr>
        <p:style>
          <a:lnRef idx="0"/>
          <a:fillRef idx="0"/>
          <a:effectRef idx="0"/>
          <a:fontRef idx="minor"/>
        </p:style>
      </p:sp>
      <p:sp>
        <p:nvSpPr>
          <p:cNvPr id="308" name="CustomShape 9"/>
          <p:cNvSpPr/>
          <p:nvPr/>
        </p:nvSpPr>
        <p:spPr>
          <a:xfrm>
            <a:off x="5097240" y="3881160"/>
            <a:ext cx="1007280" cy="360"/>
          </a:xfrm>
          <a:custGeom>
            <a:avLst/>
            <a:gdLst/>
            <a:ahLst/>
            <a:rect l="l" t="t" r="r" b="b"/>
            <a:pathLst>
              <a:path w="21600" h="21600">
                <a:moveTo>
                  <a:pt x="0" y="0"/>
                </a:moveTo>
                <a:lnTo>
                  <a:pt x="21600" y="21600"/>
                </a:lnTo>
              </a:path>
            </a:pathLst>
          </a:custGeom>
          <a:noFill/>
          <a:ln w="38160">
            <a:solidFill>
              <a:srgbClr val="000000"/>
            </a:solidFill>
            <a:miter/>
            <a:tailEnd len="med" type="triangle" w="med"/>
          </a:ln>
        </p:spPr>
        <p:style>
          <a:lnRef idx="0"/>
          <a:fillRef idx="0"/>
          <a:effectRef idx="0"/>
          <a:fontRef idx="minor"/>
        </p:style>
      </p:sp>
      <p:sp>
        <p:nvSpPr>
          <p:cNvPr id="309" name="CustomShape 10"/>
          <p:cNvSpPr/>
          <p:nvPr/>
        </p:nvSpPr>
        <p:spPr>
          <a:xfrm>
            <a:off x="9481320" y="4965480"/>
            <a:ext cx="1857240" cy="51660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400" spc="-1" strike="noStrike">
                <a:solidFill>
                  <a:srgbClr val="6f2927"/>
                </a:solidFill>
                <a:latin typeface="Raleway"/>
                <a:ea typeface="Amazon Ember"/>
              </a:rPr>
              <a:t>Database security group</a:t>
            </a:r>
            <a:endParaRPr b="0" lang="en-US" sz="1400" spc="-1" strike="noStrike">
              <a:latin typeface="Arial"/>
            </a:endParaRPr>
          </a:p>
        </p:txBody>
      </p:sp>
      <p:sp>
        <p:nvSpPr>
          <p:cNvPr id="310" name="CustomShape 11"/>
          <p:cNvSpPr/>
          <p:nvPr/>
        </p:nvSpPr>
        <p:spPr>
          <a:xfrm>
            <a:off x="8297640" y="3881160"/>
            <a:ext cx="1007280" cy="360"/>
          </a:xfrm>
          <a:custGeom>
            <a:avLst/>
            <a:gdLst/>
            <a:ahLst/>
            <a:rect l="l" t="t" r="r" b="b"/>
            <a:pathLst>
              <a:path w="21600" h="21600">
                <a:moveTo>
                  <a:pt x="0" y="0"/>
                </a:moveTo>
                <a:lnTo>
                  <a:pt x="21600" y="21600"/>
                </a:lnTo>
              </a:path>
            </a:pathLst>
          </a:custGeom>
          <a:noFill/>
          <a:ln w="38160">
            <a:solidFill>
              <a:srgbClr val="000000"/>
            </a:solidFill>
            <a:miter/>
            <a:tailEnd len="med" type="triangle" w="med"/>
          </a:ln>
        </p:spPr>
        <p:style>
          <a:lnRef idx="0"/>
          <a:fillRef idx="0"/>
          <a:effectRef idx="0"/>
          <a:fontRef idx="minor"/>
        </p:style>
      </p:sp>
      <p:grpSp>
        <p:nvGrpSpPr>
          <p:cNvPr id="311" name="Group 12"/>
          <p:cNvGrpSpPr/>
          <p:nvPr/>
        </p:nvGrpSpPr>
        <p:grpSpPr>
          <a:xfrm>
            <a:off x="1518480" y="3981960"/>
            <a:ext cx="7755840" cy="516600"/>
            <a:chOff x="1518480" y="3981960"/>
            <a:chExt cx="7755840" cy="516600"/>
          </a:xfrm>
        </p:grpSpPr>
        <p:sp>
          <p:nvSpPr>
            <p:cNvPr id="312" name="CustomShape 13"/>
            <p:cNvSpPr/>
            <p:nvPr/>
          </p:nvSpPr>
          <p:spPr>
            <a:xfrm>
              <a:off x="1518480" y="3981960"/>
              <a:ext cx="1737360" cy="51660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400" spc="-1" strike="noStrike">
                  <a:solidFill>
                    <a:srgbClr val="000000"/>
                  </a:solidFill>
                  <a:latin typeface="Raleway"/>
                  <a:ea typeface="Amazon Ember"/>
                </a:rPr>
                <a:t>HTTP + HTTPS traffic</a:t>
              </a:r>
              <a:endParaRPr b="0" lang="en-US" sz="1400" spc="-1" strike="noStrike">
                <a:latin typeface="Arial"/>
              </a:endParaRPr>
            </a:p>
          </p:txBody>
        </p:sp>
        <p:sp>
          <p:nvSpPr>
            <p:cNvPr id="313" name="CustomShape 14"/>
            <p:cNvSpPr/>
            <p:nvPr/>
          </p:nvSpPr>
          <p:spPr>
            <a:xfrm>
              <a:off x="5200200" y="3981960"/>
              <a:ext cx="873720" cy="51660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400" spc="-1" strike="noStrike">
                  <a:solidFill>
                    <a:srgbClr val="000000"/>
                  </a:solidFill>
                  <a:latin typeface="Raleway"/>
                  <a:ea typeface="Amazon Ember"/>
                </a:rPr>
                <a:t>HTTP traffic</a:t>
              </a:r>
              <a:endParaRPr b="0" lang="en-US" sz="1400" spc="-1" strike="noStrike">
                <a:latin typeface="Arial"/>
              </a:endParaRPr>
            </a:p>
          </p:txBody>
        </p:sp>
        <p:sp>
          <p:nvSpPr>
            <p:cNvPr id="314" name="CustomShape 15"/>
            <p:cNvSpPr/>
            <p:nvPr/>
          </p:nvSpPr>
          <p:spPr>
            <a:xfrm>
              <a:off x="8400600" y="3981960"/>
              <a:ext cx="873720" cy="51660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400" spc="-1" strike="noStrike">
                  <a:solidFill>
                    <a:srgbClr val="000000"/>
                  </a:solidFill>
                  <a:latin typeface="Raleway"/>
                  <a:ea typeface="Amazon Ember"/>
                </a:rPr>
                <a:t>MySQL traffic</a:t>
              </a:r>
              <a:endParaRPr b="0" lang="en-US" sz="1400" spc="-1" strike="noStrike">
                <a:latin typeface="Arial"/>
              </a:endParaRPr>
            </a:p>
          </p:txBody>
        </p:sp>
      </p:grpSp>
      <p:grpSp>
        <p:nvGrpSpPr>
          <p:cNvPr id="315" name="Group 16"/>
          <p:cNvGrpSpPr/>
          <p:nvPr/>
        </p:nvGrpSpPr>
        <p:grpSpPr>
          <a:xfrm>
            <a:off x="3090600" y="3291840"/>
            <a:ext cx="8243640" cy="1389600"/>
            <a:chOff x="3090600" y="3291840"/>
            <a:chExt cx="8243640" cy="1389600"/>
          </a:xfrm>
        </p:grpSpPr>
        <p:grpSp>
          <p:nvGrpSpPr>
            <p:cNvPr id="316" name="Group 17"/>
            <p:cNvGrpSpPr/>
            <p:nvPr/>
          </p:nvGrpSpPr>
          <p:grpSpPr>
            <a:xfrm>
              <a:off x="9485280" y="3291840"/>
              <a:ext cx="1848960" cy="1385280"/>
              <a:chOff x="9485280" y="3291840"/>
              <a:chExt cx="1848960" cy="1385280"/>
            </a:xfrm>
          </p:grpSpPr>
          <p:sp>
            <p:nvSpPr>
              <p:cNvPr id="317" name="CustomShape 18"/>
              <p:cNvSpPr/>
              <p:nvPr/>
            </p:nvSpPr>
            <p:spPr>
              <a:xfrm>
                <a:off x="9610200" y="4095360"/>
                <a:ext cx="1599120" cy="317520"/>
              </a:xfrm>
              <a:prstGeom prst="rect">
                <a:avLst/>
              </a:prstGeom>
              <a:noFill/>
              <a:ln>
                <a:noFill/>
              </a:ln>
            </p:spPr>
            <p:style>
              <a:lnRef idx="0"/>
              <a:fillRef idx="0"/>
              <a:effectRef idx="0"/>
              <a:fontRef idx="minor"/>
            </p:style>
            <p:txBody>
              <a:bodyPr lIns="0" rIns="0" tIns="0" bIns="0"/>
              <a:p>
                <a:pPr algn="ctr">
                  <a:lnSpc>
                    <a:spcPct val="90000"/>
                  </a:lnSpc>
                </a:pPr>
                <a:r>
                  <a:rPr b="1" lang="en-US" sz="1400" spc="-1" strike="noStrike">
                    <a:solidFill>
                      <a:srgbClr val="000000"/>
                    </a:solidFill>
                    <a:latin typeface="Raleway"/>
                    <a:ea typeface="Amazon Ember"/>
                  </a:rPr>
                  <a:t>Amazon RDS</a:t>
                </a:r>
                <a:br/>
                <a:r>
                  <a:rPr b="0" lang="en-US" sz="1400" spc="-1" strike="noStrike">
                    <a:solidFill>
                      <a:srgbClr val="000000"/>
                    </a:solidFill>
                    <a:latin typeface="Raleway"/>
                    <a:ea typeface="Amazon Ember"/>
                  </a:rPr>
                  <a:t>MySQL DB instance</a:t>
                </a:r>
                <a:endParaRPr b="0" lang="en-US" sz="1400" spc="-1" strike="noStrike">
                  <a:latin typeface="Arial"/>
                </a:endParaRPr>
              </a:p>
            </p:txBody>
          </p:sp>
          <p:pic>
            <p:nvPicPr>
              <p:cNvPr id="318" name="Picture 46" descr=""/>
              <p:cNvPicPr/>
              <p:nvPr/>
            </p:nvPicPr>
            <p:blipFill>
              <a:blip r:embed="rId4"/>
              <a:stretch/>
            </p:blipFill>
            <p:spPr>
              <a:xfrm>
                <a:off x="10153800" y="3503520"/>
                <a:ext cx="511920" cy="550080"/>
              </a:xfrm>
              <a:prstGeom prst="rect">
                <a:avLst/>
              </a:prstGeom>
              <a:ln>
                <a:noFill/>
              </a:ln>
            </p:spPr>
          </p:pic>
          <p:grpSp>
            <p:nvGrpSpPr>
              <p:cNvPr id="319" name="Group 19"/>
              <p:cNvGrpSpPr/>
              <p:nvPr/>
            </p:nvGrpSpPr>
            <p:grpSpPr>
              <a:xfrm>
                <a:off x="9485280" y="3291840"/>
                <a:ext cx="1848960" cy="1385280"/>
                <a:chOff x="9485280" y="3291840"/>
                <a:chExt cx="1848960" cy="1385280"/>
              </a:xfrm>
            </p:grpSpPr>
            <p:sp>
              <p:nvSpPr>
                <p:cNvPr id="320" name="CustomShape 20"/>
                <p:cNvSpPr/>
                <p:nvPr/>
              </p:nvSpPr>
              <p:spPr>
                <a:xfrm>
                  <a:off x="9485280" y="3291840"/>
                  <a:ext cx="1848960" cy="1385280"/>
                </a:xfrm>
                <a:prstGeom prst="roundRect">
                  <a:avLst>
                    <a:gd name="adj" fmla="val 9818"/>
                  </a:avLst>
                </a:prstGeom>
                <a:noFill/>
                <a:ln w="19080">
                  <a:solidFill>
                    <a:srgbClr val="000000"/>
                  </a:solidFill>
                  <a:miter/>
                </a:ln>
              </p:spPr>
              <p:style>
                <a:lnRef idx="0"/>
                <a:fillRef idx="0"/>
                <a:effectRef idx="0"/>
                <a:fontRef idx="minor"/>
              </p:style>
            </p:sp>
            <p:sp>
              <p:nvSpPr>
                <p:cNvPr id="321" name="CustomShape 21"/>
                <p:cNvSpPr/>
                <p:nvPr/>
              </p:nvSpPr>
              <p:spPr>
                <a:xfrm>
                  <a:off x="9485280" y="3291840"/>
                  <a:ext cx="1848960" cy="1385280"/>
                </a:xfrm>
                <a:prstGeom prst="roundRect">
                  <a:avLst>
                    <a:gd name="adj" fmla="val 9818"/>
                  </a:avLst>
                </a:prstGeom>
                <a:noFill/>
                <a:ln w="19080">
                  <a:solidFill>
                    <a:srgbClr val="ff0000"/>
                  </a:solidFill>
                  <a:custDash>
                    <a:ds d="800000" sp="300000"/>
                  </a:custDash>
                  <a:miter/>
                </a:ln>
              </p:spPr>
              <p:style>
                <a:lnRef idx="0"/>
                <a:fillRef idx="0"/>
                <a:effectRef idx="0"/>
                <a:fontRef idx="minor"/>
              </p:style>
            </p:sp>
          </p:grpSp>
        </p:grpSp>
        <p:grpSp>
          <p:nvGrpSpPr>
            <p:cNvPr id="322" name="Group 22"/>
            <p:cNvGrpSpPr/>
            <p:nvPr/>
          </p:nvGrpSpPr>
          <p:grpSpPr>
            <a:xfrm>
              <a:off x="3090600" y="3296160"/>
              <a:ext cx="1848960" cy="1385280"/>
              <a:chOff x="3090600" y="3296160"/>
              <a:chExt cx="1848960" cy="1385280"/>
            </a:xfrm>
          </p:grpSpPr>
          <p:grpSp>
            <p:nvGrpSpPr>
              <p:cNvPr id="323" name="Group 23"/>
              <p:cNvGrpSpPr/>
              <p:nvPr/>
            </p:nvGrpSpPr>
            <p:grpSpPr>
              <a:xfrm>
                <a:off x="3090600" y="3296160"/>
                <a:ext cx="1848960" cy="1385280"/>
                <a:chOff x="3090600" y="3296160"/>
                <a:chExt cx="1848960" cy="1385280"/>
              </a:xfrm>
            </p:grpSpPr>
            <p:sp>
              <p:nvSpPr>
                <p:cNvPr id="324" name="CustomShape 24"/>
                <p:cNvSpPr/>
                <p:nvPr/>
              </p:nvSpPr>
              <p:spPr>
                <a:xfrm>
                  <a:off x="3090600" y="3296160"/>
                  <a:ext cx="1848960" cy="1385280"/>
                </a:xfrm>
                <a:prstGeom prst="roundRect">
                  <a:avLst>
                    <a:gd name="adj" fmla="val 9818"/>
                  </a:avLst>
                </a:prstGeom>
                <a:noFill/>
                <a:ln w="19080">
                  <a:solidFill>
                    <a:srgbClr val="000000"/>
                  </a:solidFill>
                  <a:miter/>
                </a:ln>
              </p:spPr>
              <p:style>
                <a:lnRef idx="0"/>
                <a:fillRef idx="0"/>
                <a:effectRef idx="0"/>
                <a:fontRef idx="minor"/>
              </p:style>
            </p:sp>
            <p:sp>
              <p:nvSpPr>
                <p:cNvPr id="325" name="CustomShape 25"/>
                <p:cNvSpPr/>
                <p:nvPr/>
              </p:nvSpPr>
              <p:spPr>
                <a:xfrm>
                  <a:off x="3090600" y="3296160"/>
                  <a:ext cx="1848960" cy="1385280"/>
                </a:xfrm>
                <a:prstGeom prst="roundRect">
                  <a:avLst>
                    <a:gd name="adj" fmla="val 9818"/>
                  </a:avLst>
                </a:prstGeom>
                <a:noFill/>
                <a:ln w="19080">
                  <a:solidFill>
                    <a:srgbClr val="ff0000"/>
                  </a:solidFill>
                  <a:custDash>
                    <a:ds d="800000" sp="300000"/>
                  </a:custDash>
                  <a:miter/>
                </a:ln>
              </p:spPr>
              <p:style>
                <a:lnRef idx="0"/>
                <a:fillRef idx="0"/>
                <a:effectRef idx="0"/>
                <a:fontRef idx="minor"/>
              </p:style>
            </p:sp>
          </p:grpSp>
          <p:sp>
            <p:nvSpPr>
              <p:cNvPr id="326" name="CustomShape 26"/>
              <p:cNvSpPr/>
              <p:nvPr/>
            </p:nvSpPr>
            <p:spPr>
              <a:xfrm>
                <a:off x="3214800" y="4088520"/>
                <a:ext cx="1600200" cy="411840"/>
              </a:xfrm>
              <a:prstGeom prst="rect">
                <a:avLst/>
              </a:prstGeom>
              <a:solidFill>
                <a:srgbClr val="ffffff"/>
              </a:solidFill>
              <a:ln>
                <a:noFill/>
              </a:ln>
            </p:spPr>
            <p:style>
              <a:lnRef idx="0"/>
              <a:fillRef idx="0"/>
              <a:effectRef idx="0"/>
              <a:fontRef idx="minor"/>
            </p:style>
            <p:txBody>
              <a:bodyPr lIns="0" rIns="0" tIns="0" bIns="0"/>
              <a:p>
                <a:pPr algn="ctr">
                  <a:lnSpc>
                    <a:spcPct val="100000"/>
                  </a:lnSpc>
                </a:pPr>
                <a:r>
                  <a:rPr b="1" lang="en-US" sz="1400" spc="-1" strike="noStrike">
                    <a:solidFill>
                      <a:srgbClr val="000000"/>
                    </a:solidFill>
                    <a:latin typeface="Raleway"/>
                    <a:ea typeface="Amazon Ember"/>
                  </a:rPr>
                  <a:t>Application</a:t>
                </a:r>
                <a:br/>
                <a:r>
                  <a:rPr b="1" lang="en-US" sz="1400" spc="-1" strike="noStrike">
                    <a:solidFill>
                      <a:srgbClr val="000000"/>
                    </a:solidFill>
                    <a:latin typeface="Raleway"/>
                    <a:ea typeface="Amazon Ember"/>
                  </a:rPr>
                  <a:t>Load Balancer</a:t>
                </a:r>
                <a:endParaRPr b="0" lang="en-US" sz="1400" spc="-1" strike="noStrike">
                  <a:latin typeface="Arial"/>
                </a:endParaRPr>
              </a:p>
            </p:txBody>
          </p:sp>
          <p:pic>
            <p:nvPicPr>
              <p:cNvPr id="327" name="Picture 54" descr=""/>
              <p:cNvPicPr/>
              <p:nvPr/>
            </p:nvPicPr>
            <p:blipFill>
              <a:blip r:embed="rId5"/>
              <a:stretch/>
            </p:blipFill>
            <p:spPr>
              <a:xfrm>
                <a:off x="3743280" y="3476880"/>
                <a:ext cx="543240" cy="564480"/>
              </a:xfrm>
              <a:prstGeom prst="rect">
                <a:avLst/>
              </a:prstGeom>
              <a:ln>
                <a:noFill/>
              </a:ln>
            </p:spPr>
          </p:pic>
        </p:grpSp>
        <p:grpSp>
          <p:nvGrpSpPr>
            <p:cNvPr id="328" name="Group 27"/>
            <p:cNvGrpSpPr/>
            <p:nvPr/>
          </p:nvGrpSpPr>
          <p:grpSpPr>
            <a:xfrm>
              <a:off x="6284880" y="3291840"/>
              <a:ext cx="1848960" cy="1385280"/>
              <a:chOff x="6284880" y="3291840"/>
              <a:chExt cx="1848960" cy="1385280"/>
            </a:xfrm>
          </p:grpSpPr>
          <p:sp>
            <p:nvSpPr>
              <p:cNvPr id="329" name="CustomShape 28"/>
              <p:cNvSpPr/>
              <p:nvPr/>
            </p:nvSpPr>
            <p:spPr>
              <a:xfrm>
                <a:off x="6603840" y="4194720"/>
                <a:ext cx="1211040" cy="218520"/>
              </a:xfrm>
              <a:prstGeom prst="rect">
                <a:avLst/>
              </a:prstGeom>
              <a:noFill/>
              <a:ln>
                <a:noFill/>
              </a:ln>
            </p:spPr>
            <p:style>
              <a:lnRef idx="0"/>
              <a:fillRef idx="0"/>
              <a:effectRef idx="0"/>
              <a:fontRef idx="minor"/>
            </p:style>
            <p:txBody>
              <a:bodyPr lIns="0" rIns="0" tIns="0" bIns="0"/>
              <a:p>
                <a:pPr algn="ctr">
                  <a:lnSpc>
                    <a:spcPct val="100000"/>
                  </a:lnSpc>
                </a:pPr>
                <a:r>
                  <a:rPr b="1" lang="en-US" sz="1400" spc="-1" strike="noStrike">
                    <a:solidFill>
                      <a:srgbClr val="000000"/>
                    </a:solidFill>
                    <a:latin typeface="Raleway"/>
                    <a:ea typeface="Amazon Ember"/>
                  </a:rPr>
                  <a:t>App servers</a:t>
                </a:r>
                <a:endParaRPr b="0" lang="en-US" sz="1400" spc="-1" strike="noStrike">
                  <a:latin typeface="Arial"/>
                </a:endParaRPr>
              </a:p>
            </p:txBody>
          </p:sp>
          <p:grpSp>
            <p:nvGrpSpPr>
              <p:cNvPr id="330" name="Group 29"/>
              <p:cNvGrpSpPr/>
              <p:nvPr/>
            </p:nvGrpSpPr>
            <p:grpSpPr>
              <a:xfrm>
                <a:off x="6284880" y="3291840"/>
                <a:ext cx="1848960" cy="1385280"/>
                <a:chOff x="6284880" y="3291840"/>
                <a:chExt cx="1848960" cy="1385280"/>
              </a:xfrm>
            </p:grpSpPr>
            <p:sp>
              <p:nvSpPr>
                <p:cNvPr id="331" name="CustomShape 30"/>
                <p:cNvSpPr/>
                <p:nvPr/>
              </p:nvSpPr>
              <p:spPr>
                <a:xfrm>
                  <a:off x="6284880" y="3291840"/>
                  <a:ext cx="1848960" cy="1385280"/>
                </a:xfrm>
                <a:prstGeom prst="roundRect">
                  <a:avLst>
                    <a:gd name="adj" fmla="val 9818"/>
                  </a:avLst>
                </a:prstGeom>
                <a:noFill/>
                <a:ln w="19080">
                  <a:solidFill>
                    <a:srgbClr val="000000"/>
                  </a:solidFill>
                  <a:miter/>
                </a:ln>
              </p:spPr>
              <p:style>
                <a:lnRef idx="0"/>
                <a:fillRef idx="0"/>
                <a:effectRef idx="0"/>
                <a:fontRef idx="minor"/>
              </p:style>
            </p:sp>
            <p:sp>
              <p:nvSpPr>
                <p:cNvPr id="332" name="CustomShape 31"/>
                <p:cNvSpPr/>
                <p:nvPr/>
              </p:nvSpPr>
              <p:spPr>
                <a:xfrm>
                  <a:off x="6284880" y="3291840"/>
                  <a:ext cx="1848960" cy="1385280"/>
                </a:xfrm>
                <a:prstGeom prst="roundRect">
                  <a:avLst>
                    <a:gd name="adj" fmla="val 9818"/>
                  </a:avLst>
                </a:prstGeom>
                <a:noFill/>
                <a:ln w="19080">
                  <a:solidFill>
                    <a:srgbClr val="ff0000"/>
                  </a:solidFill>
                  <a:custDash>
                    <a:ds d="800000" sp="300000"/>
                  </a:custDash>
                  <a:miter/>
                </a:ln>
              </p:spPr>
              <p:style>
                <a:lnRef idx="0"/>
                <a:fillRef idx="0"/>
                <a:effectRef idx="0"/>
                <a:fontRef idx="minor"/>
              </p:style>
            </p:sp>
          </p:grpSp>
          <p:pic>
            <p:nvPicPr>
              <p:cNvPr id="333" name="Picture 55" descr=""/>
              <p:cNvPicPr/>
              <p:nvPr/>
            </p:nvPicPr>
            <p:blipFill>
              <a:blip r:embed="rId6"/>
              <a:stretch/>
            </p:blipFill>
            <p:spPr>
              <a:xfrm>
                <a:off x="6937200" y="3568320"/>
                <a:ext cx="544320" cy="574560"/>
              </a:xfrm>
              <a:prstGeom prst="rect">
                <a:avLst/>
              </a:prstGeom>
              <a:ln>
                <a:noFill/>
              </a:ln>
            </p:spPr>
          </p:pic>
        </p:grpSp>
      </p:grpSp>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4" name="Resim 3" descr=""/>
          <p:cNvPicPr/>
          <p:nvPr/>
        </p:nvPicPr>
        <p:blipFill>
          <a:blip r:embed="rId1"/>
          <a:stretch/>
        </p:blipFill>
        <p:spPr>
          <a:xfrm>
            <a:off x="0" y="-1550160"/>
            <a:ext cx="12191760" cy="5291280"/>
          </a:xfrm>
          <a:prstGeom prst="rect">
            <a:avLst/>
          </a:prstGeom>
          <a:ln>
            <a:noFill/>
          </a:ln>
        </p:spPr>
      </p:pic>
      <p:sp>
        <p:nvSpPr>
          <p:cNvPr id="335"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336" name="CustomShape 2"/>
          <p:cNvSpPr/>
          <p:nvPr/>
        </p:nvSpPr>
        <p:spPr>
          <a:xfrm>
            <a:off x="1528920" y="439560"/>
            <a:ext cx="6847920" cy="57780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Demo</a:t>
            </a:r>
            <a:endParaRPr b="0" lang="en-US" sz="3200" spc="-1" strike="noStrike">
              <a:latin typeface="Arial"/>
            </a:endParaRPr>
          </a:p>
        </p:txBody>
      </p:sp>
      <p:pic>
        <p:nvPicPr>
          <p:cNvPr id="337" name="Resim 12" descr=""/>
          <p:cNvPicPr/>
          <p:nvPr/>
        </p:nvPicPr>
        <p:blipFill>
          <a:blip r:embed="rId2"/>
          <a:stretch/>
        </p:blipFill>
        <p:spPr>
          <a:xfrm>
            <a:off x="335520" y="346320"/>
            <a:ext cx="806760" cy="806760"/>
          </a:xfrm>
          <a:prstGeom prst="rect">
            <a:avLst/>
          </a:prstGeom>
          <a:ln>
            <a:noFill/>
          </a:ln>
        </p:spPr>
      </p:pic>
      <p:sp>
        <p:nvSpPr>
          <p:cNvPr id="338" name="CustomShape 3"/>
          <p:cNvSpPr/>
          <p:nvPr/>
        </p:nvSpPr>
        <p:spPr>
          <a:xfrm>
            <a:off x="360" y="1500120"/>
            <a:ext cx="12191760" cy="5357880"/>
          </a:xfrm>
          <a:prstGeom prst="rect">
            <a:avLst/>
          </a:prstGeom>
          <a:solidFill>
            <a:srgbClr val="ffffff"/>
          </a:solidFill>
          <a:ln w="12600">
            <a:noFill/>
          </a:ln>
        </p:spPr>
        <p:style>
          <a:lnRef idx="0"/>
          <a:fillRef idx="0"/>
          <a:effectRef idx="0"/>
          <a:fontRef idx="minor"/>
        </p:style>
      </p:sp>
      <p:sp>
        <p:nvSpPr>
          <p:cNvPr id="339" name="CustomShape 4"/>
          <p:cNvSpPr/>
          <p:nvPr/>
        </p:nvSpPr>
        <p:spPr>
          <a:xfrm>
            <a:off x="5447880" y="1610280"/>
            <a:ext cx="6447960" cy="5118840"/>
          </a:xfrm>
          <a:prstGeom prst="rect">
            <a:avLst/>
          </a:prstGeom>
          <a:noFill/>
          <a:ln>
            <a:noFill/>
          </a:ln>
        </p:spPr>
        <p:style>
          <a:lnRef idx="0"/>
          <a:fillRef idx="0"/>
          <a:effectRef idx="0"/>
          <a:fontRef idx="minor"/>
        </p:style>
        <p:txBody>
          <a:bodyPr lIns="90000" rIns="90000" tIns="45000" bIns="45000"/>
          <a:p>
            <a:pPr marL="216000" indent="-215640">
              <a:lnSpc>
                <a:spcPct val="100000"/>
              </a:lnSpc>
              <a:spcBef>
                <a:spcPts val="865"/>
              </a:spcBef>
              <a:spcAft>
                <a:spcPts val="575"/>
              </a:spcAft>
              <a:buClr>
                <a:srgbClr val="000000"/>
              </a:buClr>
              <a:buSzPct val="45000"/>
              <a:buFont typeface="Wingdings" charset="2"/>
              <a:buChar char=""/>
            </a:pPr>
            <a:r>
              <a:rPr b="0" lang="en-US" sz="1800" spc="-1" strike="noStrike">
                <a:solidFill>
                  <a:srgbClr val="000000"/>
                </a:solidFill>
                <a:latin typeface="Raleway"/>
                <a:ea typeface="Raleway"/>
              </a:rPr>
              <a:t>AWS Ireland Region içinde  2 ayrı AZ için  ( 2 public subnet, 2 private subnet ) bir VPC oluşturacağız.</a:t>
            </a:r>
            <a:endParaRPr b="0" lang="en-US" sz="1800" spc="-1" strike="noStrike">
              <a:latin typeface="Arial"/>
            </a:endParaRPr>
          </a:p>
          <a:p>
            <a:pPr marL="216000" indent="-215640">
              <a:lnSpc>
                <a:spcPct val="100000"/>
              </a:lnSpc>
              <a:spcBef>
                <a:spcPts val="865"/>
              </a:spcBef>
              <a:spcAft>
                <a:spcPts val="575"/>
              </a:spcAft>
              <a:buClr>
                <a:srgbClr val="000000"/>
              </a:buClr>
              <a:buSzPct val="45000"/>
              <a:buFont typeface="Wingdings" charset="2"/>
              <a:buChar char=""/>
            </a:pPr>
            <a:r>
              <a:rPr b="0" lang="en-US" sz="1800" spc="-1" strike="noStrike">
                <a:solidFill>
                  <a:srgbClr val="000000"/>
                </a:solidFill>
                <a:latin typeface="Raleway"/>
                <a:ea typeface="Raleway"/>
              </a:rPr>
              <a:t>RDS Multi-AZ deployment ile private subnet içinde veritabanlarımızı 1 adet Master 1 adet Standby olmak üzere tanımlayacağız.</a:t>
            </a:r>
            <a:endParaRPr b="0" lang="en-US" sz="1800" spc="-1" strike="noStrike">
              <a:latin typeface="Arial"/>
            </a:endParaRPr>
          </a:p>
          <a:p>
            <a:pPr marL="216000" indent="-215640">
              <a:lnSpc>
                <a:spcPct val="100000"/>
              </a:lnSpc>
              <a:spcBef>
                <a:spcPts val="865"/>
              </a:spcBef>
              <a:spcAft>
                <a:spcPts val="575"/>
              </a:spcAft>
              <a:buClr>
                <a:srgbClr val="000000"/>
              </a:buClr>
              <a:buSzPct val="45000"/>
              <a:buFont typeface="Wingdings" charset="2"/>
              <a:buChar char=""/>
            </a:pPr>
            <a:r>
              <a:rPr b="0" lang="en-US" sz="1800" spc="-1" strike="noStrike">
                <a:solidFill>
                  <a:srgbClr val="000000"/>
                </a:solidFill>
                <a:latin typeface="Raleway"/>
                <a:ea typeface="Raleway"/>
              </a:rPr>
              <a:t> </a:t>
            </a:r>
            <a:r>
              <a:rPr b="0" lang="en-US" sz="1800" spc="-1" strike="noStrike">
                <a:solidFill>
                  <a:srgbClr val="000000"/>
                </a:solidFill>
                <a:latin typeface="Raleway"/>
                <a:ea typeface="Raleway"/>
              </a:rPr>
              <a:t>AWS ELB ile birlikte 1 adet Application Load Balancer oluşturacağız. Burada “routing, health check” ayarlamalarını yapacağız. </a:t>
            </a:r>
            <a:endParaRPr b="0" lang="en-US" sz="1800" spc="-1" strike="noStrike">
              <a:latin typeface="Arial"/>
            </a:endParaRPr>
          </a:p>
          <a:p>
            <a:pPr marL="216000" indent="-215640">
              <a:lnSpc>
                <a:spcPct val="100000"/>
              </a:lnSpc>
              <a:spcBef>
                <a:spcPts val="865"/>
              </a:spcBef>
              <a:spcAft>
                <a:spcPts val="575"/>
              </a:spcAft>
              <a:buClr>
                <a:srgbClr val="000000"/>
              </a:buClr>
              <a:buSzPct val="45000"/>
              <a:buFont typeface="Wingdings" charset="2"/>
              <a:buChar char=""/>
            </a:pPr>
            <a:r>
              <a:rPr b="0" lang="en-US" sz="1800" spc="-1" strike="noStrike">
                <a:solidFill>
                  <a:srgbClr val="000000"/>
                </a:solidFill>
                <a:latin typeface="Raleway"/>
                <a:ea typeface="Raleway"/>
              </a:rPr>
              <a:t>AWS üzerinde 1 adet Auto Scaling Group oluşturacağız ve “Launch Configuration” ile oluşturulacak instancelarımız için gerekli ayarlamaları tamamlayacağız.</a:t>
            </a:r>
            <a:endParaRPr b="0" lang="en-US" sz="1800" spc="-1" strike="noStrike">
              <a:latin typeface="Arial"/>
            </a:endParaRPr>
          </a:p>
          <a:p>
            <a:pPr marL="216000" indent="-215640">
              <a:lnSpc>
                <a:spcPct val="100000"/>
              </a:lnSpc>
              <a:spcBef>
                <a:spcPts val="865"/>
              </a:spcBef>
              <a:spcAft>
                <a:spcPts val="575"/>
              </a:spcAft>
              <a:buClr>
                <a:srgbClr val="000000"/>
              </a:buClr>
              <a:buSzPct val="45000"/>
              <a:buFont typeface="Wingdings" charset="2"/>
              <a:buChar char=""/>
            </a:pPr>
            <a:r>
              <a:rPr b="0" lang="en-US" sz="1800" spc="-1" strike="noStrike">
                <a:solidFill>
                  <a:srgbClr val="000000"/>
                </a:solidFill>
                <a:latin typeface="Raleway"/>
                <a:ea typeface="Raleway"/>
              </a:rPr>
              <a:t>3 katmanlı mimari için security group ayarlarını tamamlayacağız..</a:t>
            </a:r>
            <a:endParaRPr b="0" lang="en-US" sz="1800" spc="-1" strike="noStrike">
              <a:latin typeface="Arial"/>
            </a:endParaRPr>
          </a:p>
          <a:p>
            <a:pPr marL="216000" indent="-216000">
              <a:lnSpc>
                <a:spcPct val="100000"/>
              </a:lnSpc>
              <a:spcBef>
                <a:spcPts val="865"/>
              </a:spcBef>
              <a:spcAft>
                <a:spcPts val="575"/>
              </a:spcAft>
              <a:buClr>
                <a:srgbClr val="000000"/>
              </a:buClr>
              <a:buSzPct val="45000"/>
              <a:buFont typeface="Wingdings" charset="2"/>
              <a:buChar char=""/>
            </a:pPr>
            <a:r>
              <a:rPr b="0" lang="en-US" sz="1800" spc="-1" strike="noStrike">
                <a:solidFill>
                  <a:srgbClr val="000000"/>
                </a:solidFill>
                <a:latin typeface="Raleway"/>
                <a:ea typeface="Raleway"/>
              </a:rPr>
              <a:t>Son olarak uygulamalarımızın ve veritabanlarımızın high available bir yapıda çalışıp çalışmadıklarını test edeceğiz.</a:t>
            </a:r>
            <a:endParaRPr b="0" lang="en-US" sz="1800" spc="-1" strike="noStrike">
              <a:latin typeface="Arial"/>
            </a:endParaRPr>
          </a:p>
        </p:txBody>
      </p:sp>
      <p:sp>
        <p:nvSpPr>
          <p:cNvPr id="340" name="CustomShape 5"/>
          <p:cNvSpPr/>
          <p:nvPr/>
        </p:nvSpPr>
        <p:spPr>
          <a:xfrm>
            <a:off x="1462680" y="2799720"/>
            <a:ext cx="895680" cy="475560"/>
          </a:xfrm>
          <a:prstGeom prst="rect">
            <a:avLst/>
          </a:prstGeom>
          <a:noFill/>
          <a:ln>
            <a:noFill/>
          </a:ln>
        </p:spPr>
        <p:style>
          <a:lnRef idx="0"/>
          <a:fillRef idx="0"/>
          <a:effectRef idx="0"/>
          <a:fontRef idx="minor"/>
        </p:style>
        <p:txBody>
          <a:bodyPr lIns="0" rIns="0" tIns="0" bIns="0"/>
          <a:p>
            <a:pPr algn="ctr">
              <a:lnSpc>
                <a:spcPct val="100000"/>
              </a:lnSpc>
            </a:pPr>
            <a:r>
              <a:rPr b="1" lang="en-US" sz="1200" spc="-1" strike="noStrike">
                <a:solidFill>
                  <a:srgbClr val="ffffff"/>
                </a:solidFill>
                <a:latin typeface="Raleway"/>
                <a:ea typeface="Amazon Ember"/>
              </a:rPr>
              <a:t>Web </a:t>
            </a:r>
            <a:endParaRPr b="0" lang="en-US" sz="1200" spc="-1" strike="noStrike">
              <a:latin typeface="Arial"/>
            </a:endParaRPr>
          </a:p>
          <a:p>
            <a:pPr algn="ctr">
              <a:lnSpc>
                <a:spcPct val="100000"/>
              </a:lnSpc>
            </a:pPr>
            <a:r>
              <a:rPr b="1" lang="en-US" sz="1200" spc="-1" strike="noStrike">
                <a:solidFill>
                  <a:srgbClr val="ffffff"/>
                </a:solidFill>
                <a:latin typeface="Raleway"/>
                <a:ea typeface="Amazon Ember"/>
              </a:rPr>
              <a:t>Server</a:t>
            </a:r>
            <a:endParaRPr b="0" lang="en-US" sz="1200" spc="-1" strike="noStrike">
              <a:latin typeface="Arial"/>
            </a:endParaRPr>
          </a:p>
        </p:txBody>
      </p:sp>
      <p:grpSp>
        <p:nvGrpSpPr>
          <p:cNvPr id="341" name="Group 6"/>
          <p:cNvGrpSpPr/>
          <p:nvPr/>
        </p:nvGrpSpPr>
        <p:grpSpPr>
          <a:xfrm>
            <a:off x="652680" y="1628280"/>
            <a:ext cx="3997080" cy="5119920"/>
            <a:chOff x="652680" y="1628280"/>
            <a:chExt cx="3997080" cy="5119920"/>
          </a:xfrm>
        </p:grpSpPr>
        <p:sp>
          <p:nvSpPr>
            <p:cNvPr id="342" name="CustomShape 7"/>
            <p:cNvSpPr/>
            <p:nvPr/>
          </p:nvSpPr>
          <p:spPr>
            <a:xfrm>
              <a:off x="652680" y="1834920"/>
              <a:ext cx="3997080" cy="4879080"/>
            </a:xfrm>
            <a:prstGeom prst="roundRect">
              <a:avLst>
                <a:gd name="adj" fmla="val 9818"/>
              </a:avLst>
            </a:prstGeom>
            <a:noFill/>
            <a:ln w="6480">
              <a:solidFill>
                <a:srgbClr val="000000"/>
              </a:solidFill>
              <a:miter/>
            </a:ln>
          </p:spPr>
          <p:style>
            <a:lnRef idx="0"/>
            <a:fillRef idx="0"/>
            <a:effectRef idx="0"/>
            <a:fontRef idx="minor"/>
          </p:style>
        </p:sp>
        <p:sp>
          <p:nvSpPr>
            <p:cNvPr id="343" name="CustomShape 8"/>
            <p:cNvSpPr/>
            <p:nvPr/>
          </p:nvSpPr>
          <p:spPr>
            <a:xfrm>
              <a:off x="1607040" y="6490440"/>
              <a:ext cx="1983240" cy="2577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000000"/>
                  </a:solidFill>
                  <a:latin typeface="Raleway"/>
                  <a:ea typeface="Amazon Ember"/>
                </a:rPr>
                <a:t>Lab VPC  (10.0.0.0/16)</a:t>
              </a:r>
              <a:endParaRPr b="0" lang="en-US" sz="1100" spc="-1" strike="noStrike">
                <a:latin typeface="Arial"/>
              </a:endParaRPr>
            </a:p>
          </p:txBody>
        </p:sp>
        <p:pic>
          <p:nvPicPr>
            <p:cNvPr id="344" name="Picture 49" descr=""/>
            <p:cNvPicPr/>
            <p:nvPr/>
          </p:nvPicPr>
          <p:blipFill>
            <a:blip r:embed="rId3"/>
            <a:stretch/>
          </p:blipFill>
          <p:spPr>
            <a:xfrm>
              <a:off x="741600" y="1628280"/>
              <a:ext cx="471240" cy="307440"/>
            </a:xfrm>
            <a:prstGeom prst="rect">
              <a:avLst/>
            </a:prstGeom>
            <a:ln>
              <a:noFill/>
            </a:ln>
          </p:spPr>
        </p:pic>
        <p:sp>
          <p:nvSpPr>
            <p:cNvPr id="345" name="CustomShape 9"/>
            <p:cNvSpPr/>
            <p:nvPr/>
          </p:nvSpPr>
          <p:spPr>
            <a:xfrm>
              <a:off x="841320" y="2053800"/>
              <a:ext cx="1698480" cy="4417920"/>
            </a:xfrm>
            <a:prstGeom prst="roundRect">
              <a:avLst>
                <a:gd name="adj" fmla="val 9818"/>
              </a:avLst>
            </a:prstGeom>
            <a:noFill/>
            <a:ln w="19080">
              <a:solidFill>
                <a:srgbClr val="f7981f"/>
              </a:solidFill>
              <a:custDash>
                <a:ds d="800000" sp="300000"/>
              </a:custDash>
              <a:miter/>
            </a:ln>
          </p:spPr>
          <p:style>
            <a:lnRef idx="0"/>
            <a:fillRef idx="0"/>
            <a:effectRef idx="0"/>
            <a:fontRef idx="minor"/>
          </p:style>
        </p:sp>
        <p:sp>
          <p:nvSpPr>
            <p:cNvPr id="346" name="CustomShape 10"/>
            <p:cNvSpPr/>
            <p:nvPr/>
          </p:nvSpPr>
          <p:spPr>
            <a:xfrm>
              <a:off x="986400" y="6246000"/>
              <a:ext cx="1465920" cy="2577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f7981f"/>
                  </a:solidFill>
                  <a:latin typeface="Raleway"/>
                  <a:ea typeface="Amazon Ember"/>
                </a:rPr>
                <a:t>Availability Zone A</a:t>
              </a:r>
              <a:endParaRPr b="0" lang="en-US" sz="1100" spc="-1" strike="noStrike">
                <a:latin typeface="Arial"/>
              </a:endParaRPr>
            </a:p>
          </p:txBody>
        </p:sp>
        <p:sp>
          <p:nvSpPr>
            <p:cNvPr id="347" name="CustomShape 11"/>
            <p:cNvSpPr/>
            <p:nvPr/>
          </p:nvSpPr>
          <p:spPr>
            <a:xfrm>
              <a:off x="2737800" y="2053800"/>
              <a:ext cx="1698120" cy="4417920"/>
            </a:xfrm>
            <a:prstGeom prst="roundRect">
              <a:avLst>
                <a:gd name="adj" fmla="val 9818"/>
              </a:avLst>
            </a:prstGeom>
            <a:noFill/>
            <a:ln w="19080">
              <a:solidFill>
                <a:srgbClr val="f7981f"/>
              </a:solidFill>
              <a:custDash>
                <a:ds d="800000" sp="300000"/>
              </a:custDash>
              <a:miter/>
            </a:ln>
          </p:spPr>
          <p:style>
            <a:lnRef idx="0"/>
            <a:fillRef idx="0"/>
            <a:effectRef idx="0"/>
            <a:fontRef idx="minor"/>
          </p:style>
        </p:sp>
        <p:sp>
          <p:nvSpPr>
            <p:cNvPr id="348" name="CustomShape 12"/>
            <p:cNvSpPr/>
            <p:nvPr/>
          </p:nvSpPr>
          <p:spPr>
            <a:xfrm>
              <a:off x="2870640" y="6246000"/>
              <a:ext cx="1441440" cy="2577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f7981f"/>
                  </a:solidFill>
                  <a:latin typeface="Raleway"/>
                  <a:ea typeface="Amazon Ember"/>
                </a:rPr>
                <a:t>Availability Zone B</a:t>
              </a:r>
              <a:endParaRPr b="0" lang="en-US" sz="1100" spc="-1" strike="noStrike">
                <a:latin typeface="Arial"/>
              </a:endParaRPr>
            </a:p>
          </p:txBody>
        </p:sp>
      </p:grpSp>
      <p:grpSp>
        <p:nvGrpSpPr>
          <p:cNvPr id="349" name="Group 13"/>
          <p:cNvGrpSpPr/>
          <p:nvPr/>
        </p:nvGrpSpPr>
        <p:grpSpPr>
          <a:xfrm>
            <a:off x="1001160" y="2239200"/>
            <a:ext cx="3274920" cy="3939840"/>
            <a:chOff x="1001160" y="2239200"/>
            <a:chExt cx="3274920" cy="3939840"/>
          </a:xfrm>
        </p:grpSpPr>
        <p:sp>
          <p:nvSpPr>
            <p:cNvPr id="350" name="CustomShape 14"/>
            <p:cNvSpPr/>
            <p:nvPr/>
          </p:nvSpPr>
          <p:spPr>
            <a:xfrm>
              <a:off x="1001160" y="2239200"/>
              <a:ext cx="1379160" cy="1364040"/>
            </a:xfrm>
            <a:prstGeom prst="roundRect">
              <a:avLst>
                <a:gd name="adj" fmla="val 9818"/>
              </a:avLst>
            </a:prstGeom>
            <a:noFill/>
            <a:ln w="6480">
              <a:solidFill>
                <a:srgbClr val="000000"/>
              </a:solidFill>
              <a:miter/>
            </a:ln>
          </p:spPr>
          <p:style>
            <a:lnRef idx="0"/>
            <a:fillRef idx="0"/>
            <a:effectRef idx="0"/>
            <a:fontRef idx="minor"/>
          </p:style>
        </p:sp>
        <p:sp>
          <p:nvSpPr>
            <p:cNvPr id="351" name="CustomShape 15"/>
            <p:cNvSpPr/>
            <p:nvPr/>
          </p:nvSpPr>
          <p:spPr>
            <a:xfrm>
              <a:off x="1078560" y="3201840"/>
              <a:ext cx="1224360" cy="4251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000000"/>
                  </a:solidFill>
                  <a:latin typeface="Raleway"/>
                  <a:ea typeface="Amazon Ember"/>
                </a:rPr>
                <a:t>Public subnet 1</a:t>
              </a:r>
              <a:endParaRPr b="0" lang="en-US" sz="1100" spc="-1" strike="noStrike">
                <a:latin typeface="Arial"/>
              </a:endParaRPr>
            </a:p>
            <a:p>
              <a:pPr algn="ctr">
                <a:lnSpc>
                  <a:spcPct val="100000"/>
                </a:lnSpc>
              </a:pPr>
              <a:r>
                <a:rPr b="1" lang="en-US" sz="1100" spc="-1" strike="noStrike">
                  <a:solidFill>
                    <a:srgbClr val="000000"/>
                  </a:solidFill>
                  <a:latin typeface="Raleway"/>
                  <a:ea typeface="Amazon Ember"/>
                </a:rPr>
                <a:t>10.0.0.0/24</a:t>
              </a:r>
              <a:endParaRPr b="0" lang="en-US" sz="1100" spc="-1" strike="noStrike">
                <a:latin typeface="Arial"/>
              </a:endParaRPr>
            </a:p>
          </p:txBody>
        </p:sp>
        <p:sp>
          <p:nvSpPr>
            <p:cNvPr id="352" name="CustomShape 16"/>
            <p:cNvSpPr/>
            <p:nvPr/>
          </p:nvSpPr>
          <p:spPr>
            <a:xfrm>
              <a:off x="1001160" y="3799080"/>
              <a:ext cx="1379160" cy="2351160"/>
            </a:xfrm>
            <a:prstGeom prst="roundRect">
              <a:avLst>
                <a:gd name="adj" fmla="val 9818"/>
              </a:avLst>
            </a:prstGeom>
            <a:noFill/>
            <a:ln w="6480">
              <a:solidFill>
                <a:srgbClr val="000000"/>
              </a:solidFill>
              <a:miter/>
            </a:ln>
          </p:spPr>
          <p:style>
            <a:lnRef idx="0"/>
            <a:fillRef idx="0"/>
            <a:effectRef idx="0"/>
            <a:fontRef idx="minor"/>
          </p:style>
        </p:sp>
        <p:sp>
          <p:nvSpPr>
            <p:cNvPr id="353" name="CustomShape 17"/>
            <p:cNvSpPr/>
            <p:nvPr/>
          </p:nvSpPr>
          <p:spPr>
            <a:xfrm>
              <a:off x="1001160" y="5753880"/>
              <a:ext cx="1379160" cy="4251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000000"/>
                  </a:solidFill>
                  <a:latin typeface="Raleway"/>
                  <a:ea typeface="Amazon Ember"/>
                </a:rPr>
                <a:t>Private subnet 1</a:t>
              </a:r>
              <a:endParaRPr b="0" lang="en-US" sz="1100" spc="-1" strike="noStrike">
                <a:latin typeface="Arial"/>
              </a:endParaRPr>
            </a:p>
            <a:p>
              <a:pPr algn="ctr">
                <a:lnSpc>
                  <a:spcPct val="100000"/>
                </a:lnSpc>
              </a:pPr>
              <a:r>
                <a:rPr b="1" lang="en-US" sz="1100" spc="-1" strike="noStrike">
                  <a:solidFill>
                    <a:srgbClr val="000000"/>
                  </a:solidFill>
                  <a:latin typeface="Raleway"/>
                  <a:ea typeface="Amazon Ember"/>
                </a:rPr>
                <a:t>10.0.2.0/23</a:t>
              </a:r>
              <a:endParaRPr b="0" lang="en-US" sz="1100" spc="-1" strike="noStrike">
                <a:latin typeface="Arial"/>
              </a:endParaRPr>
            </a:p>
          </p:txBody>
        </p:sp>
        <p:pic>
          <p:nvPicPr>
            <p:cNvPr id="354" name="Picture 57" descr=""/>
            <p:cNvPicPr/>
            <p:nvPr/>
          </p:nvPicPr>
          <p:blipFill>
            <a:blip r:embed="rId4"/>
            <a:stretch/>
          </p:blipFill>
          <p:spPr>
            <a:xfrm>
              <a:off x="1121760" y="3671280"/>
              <a:ext cx="169560" cy="189360"/>
            </a:xfrm>
            <a:prstGeom prst="rect">
              <a:avLst/>
            </a:prstGeom>
            <a:ln>
              <a:noFill/>
            </a:ln>
          </p:spPr>
        </p:pic>
        <p:sp>
          <p:nvSpPr>
            <p:cNvPr id="355" name="CustomShape 18"/>
            <p:cNvSpPr/>
            <p:nvPr/>
          </p:nvSpPr>
          <p:spPr>
            <a:xfrm>
              <a:off x="2897280" y="2239200"/>
              <a:ext cx="1378800" cy="1364040"/>
            </a:xfrm>
            <a:prstGeom prst="roundRect">
              <a:avLst>
                <a:gd name="adj" fmla="val 9818"/>
              </a:avLst>
            </a:prstGeom>
            <a:noFill/>
            <a:ln w="6480">
              <a:solidFill>
                <a:srgbClr val="000000"/>
              </a:solidFill>
              <a:miter/>
            </a:ln>
          </p:spPr>
          <p:style>
            <a:lnRef idx="0"/>
            <a:fillRef idx="0"/>
            <a:effectRef idx="0"/>
            <a:fontRef idx="minor"/>
          </p:style>
        </p:sp>
        <p:sp>
          <p:nvSpPr>
            <p:cNvPr id="356" name="CustomShape 19"/>
            <p:cNvSpPr/>
            <p:nvPr/>
          </p:nvSpPr>
          <p:spPr>
            <a:xfrm>
              <a:off x="2974680" y="3201840"/>
              <a:ext cx="1224000" cy="4251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000000"/>
                  </a:solidFill>
                  <a:latin typeface="Raleway"/>
                  <a:ea typeface="Amazon Ember"/>
                </a:rPr>
                <a:t>Public subnet 2</a:t>
              </a:r>
              <a:endParaRPr b="0" lang="en-US" sz="1100" spc="-1" strike="noStrike">
                <a:latin typeface="Arial"/>
              </a:endParaRPr>
            </a:p>
            <a:p>
              <a:pPr algn="ctr">
                <a:lnSpc>
                  <a:spcPct val="100000"/>
                </a:lnSpc>
              </a:pPr>
              <a:r>
                <a:rPr b="1" lang="en-US" sz="1100" spc="-1" strike="noStrike">
                  <a:solidFill>
                    <a:srgbClr val="000000"/>
                  </a:solidFill>
                  <a:latin typeface="Raleway"/>
                  <a:ea typeface="Amazon Ember"/>
                </a:rPr>
                <a:t>10.0.1.0/24</a:t>
              </a:r>
              <a:endParaRPr b="0" lang="en-US" sz="1100" spc="-1" strike="noStrike">
                <a:latin typeface="Arial"/>
              </a:endParaRPr>
            </a:p>
          </p:txBody>
        </p:sp>
        <p:sp>
          <p:nvSpPr>
            <p:cNvPr id="357" name="CustomShape 20"/>
            <p:cNvSpPr/>
            <p:nvPr/>
          </p:nvSpPr>
          <p:spPr>
            <a:xfrm>
              <a:off x="2897280" y="3799080"/>
              <a:ext cx="1378800" cy="2351160"/>
            </a:xfrm>
            <a:prstGeom prst="roundRect">
              <a:avLst>
                <a:gd name="adj" fmla="val 9818"/>
              </a:avLst>
            </a:prstGeom>
            <a:noFill/>
            <a:ln w="6480">
              <a:solidFill>
                <a:srgbClr val="000000"/>
              </a:solidFill>
              <a:miter/>
            </a:ln>
          </p:spPr>
          <p:style>
            <a:lnRef idx="0"/>
            <a:fillRef idx="0"/>
            <a:effectRef idx="0"/>
            <a:fontRef idx="minor"/>
          </p:style>
        </p:sp>
        <p:sp>
          <p:nvSpPr>
            <p:cNvPr id="358" name="CustomShape 21"/>
            <p:cNvSpPr/>
            <p:nvPr/>
          </p:nvSpPr>
          <p:spPr>
            <a:xfrm>
              <a:off x="2897280" y="5753880"/>
              <a:ext cx="1378800" cy="42516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100" spc="-1" strike="noStrike">
                  <a:solidFill>
                    <a:srgbClr val="000000"/>
                  </a:solidFill>
                  <a:latin typeface="Raleway"/>
                  <a:ea typeface="Amazon Ember"/>
                </a:rPr>
                <a:t>Private subnet 2</a:t>
              </a:r>
              <a:endParaRPr b="0" lang="en-US" sz="1100" spc="-1" strike="noStrike">
                <a:latin typeface="Arial"/>
              </a:endParaRPr>
            </a:p>
            <a:p>
              <a:pPr algn="ctr">
                <a:lnSpc>
                  <a:spcPct val="100000"/>
                </a:lnSpc>
              </a:pPr>
              <a:r>
                <a:rPr b="1" lang="en-US" sz="1100" spc="-1" strike="noStrike">
                  <a:solidFill>
                    <a:srgbClr val="000000"/>
                  </a:solidFill>
                  <a:latin typeface="Raleway"/>
                  <a:ea typeface="Amazon Ember"/>
                </a:rPr>
                <a:t>10.0.4.0/23</a:t>
              </a:r>
              <a:endParaRPr b="0" lang="en-US" sz="1100" spc="-1" strike="noStrike">
                <a:latin typeface="Arial"/>
              </a:endParaRPr>
            </a:p>
          </p:txBody>
        </p:sp>
        <p:pic>
          <p:nvPicPr>
            <p:cNvPr id="359" name="Picture 66" descr=""/>
            <p:cNvPicPr/>
            <p:nvPr/>
          </p:nvPicPr>
          <p:blipFill>
            <a:blip r:embed="rId5"/>
            <a:stretch/>
          </p:blipFill>
          <p:spPr>
            <a:xfrm>
              <a:off x="3017880" y="3671280"/>
              <a:ext cx="169560" cy="189360"/>
            </a:xfrm>
            <a:prstGeom prst="rect">
              <a:avLst/>
            </a:prstGeom>
            <a:ln>
              <a:noFill/>
            </a:ln>
          </p:spPr>
        </p:pic>
      </p:grpSp>
      <p:grpSp>
        <p:nvGrpSpPr>
          <p:cNvPr id="360" name="Group 22"/>
          <p:cNvGrpSpPr/>
          <p:nvPr/>
        </p:nvGrpSpPr>
        <p:grpSpPr>
          <a:xfrm>
            <a:off x="1175760" y="3952440"/>
            <a:ext cx="2939040" cy="805320"/>
            <a:chOff x="1175760" y="3952440"/>
            <a:chExt cx="2939040" cy="805320"/>
          </a:xfrm>
        </p:grpSpPr>
        <p:sp>
          <p:nvSpPr>
            <p:cNvPr id="361" name="CustomShape 23"/>
            <p:cNvSpPr/>
            <p:nvPr/>
          </p:nvSpPr>
          <p:spPr>
            <a:xfrm>
              <a:off x="1175760" y="3952440"/>
              <a:ext cx="2939040" cy="805320"/>
            </a:xfrm>
            <a:prstGeom prst="roundRect">
              <a:avLst>
                <a:gd name="adj" fmla="val 9818"/>
              </a:avLst>
            </a:prstGeom>
            <a:solidFill>
              <a:srgbClr val="f2f2f2"/>
            </a:solidFill>
            <a:ln w="19080">
              <a:solidFill>
                <a:srgbClr val="000000"/>
              </a:solidFill>
              <a:custDash>
                <a:ds d="800000" sp="300000"/>
                <a:ds d="100000" sp="300000"/>
              </a:custDash>
              <a:miter/>
            </a:ln>
          </p:spPr>
          <p:style>
            <a:lnRef idx="0"/>
            <a:fillRef idx="0"/>
            <a:effectRef idx="0"/>
            <a:fontRef idx="minor"/>
          </p:style>
        </p:sp>
        <p:sp>
          <p:nvSpPr>
            <p:cNvPr id="362" name="CustomShape 24"/>
            <p:cNvSpPr/>
            <p:nvPr/>
          </p:nvSpPr>
          <p:spPr>
            <a:xfrm>
              <a:off x="2090160" y="4396320"/>
              <a:ext cx="1096920" cy="142200"/>
            </a:xfrm>
            <a:prstGeom prst="rect">
              <a:avLst/>
            </a:prstGeom>
            <a:solidFill>
              <a:srgbClr val="f2f2f2"/>
            </a:solidFill>
            <a:ln>
              <a:noFill/>
            </a:ln>
          </p:spPr>
          <p:style>
            <a:lnRef idx="0"/>
            <a:fillRef idx="0"/>
            <a:effectRef idx="0"/>
            <a:fontRef idx="minor"/>
          </p:style>
          <p:txBody>
            <a:bodyPr lIns="0" rIns="0" tIns="0" bIns="0"/>
            <a:p>
              <a:pPr algn="ctr">
                <a:lnSpc>
                  <a:spcPct val="100000"/>
                </a:lnSpc>
              </a:pPr>
              <a:r>
                <a:rPr b="1" lang="en-US" sz="1050" spc="-1" strike="noStrike">
                  <a:solidFill>
                    <a:srgbClr val="000000"/>
                  </a:solidFill>
                  <a:latin typeface="Raleway"/>
                  <a:ea typeface="Amazon Ember"/>
                </a:rPr>
                <a:t>Auto Scaling group</a:t>
              </a:r>
              <a:endParaRPr b="0" lang="en-US" sz="1050" spc="-1" strike="noStrike">
                <a:latin typeface="Arial"/>
              </a:endParaRPr>
            </a:p>
          </p:txBody>
        </p:sp>
        <p:pic>
          <p:nvPicPr>
            <p:cNvPr id="363" name="Picture 39" descr=""/>
            <p:cNvPicPr/>
            <p:nvPr/>
          </p:nvPicPr>
          <p:blipFill>
            <a:blip r:embed="rId6"/>
            <a:stretch/>
          </p:blipFill>
          <p:spPr>
            <a:xfrm>
              <a:off x="2457720" y="4039920"/>
              <a:ext cx="376920" cy="366480"/>
            </a:xfrm>
            <a:prstGeom prst="rect">
              <a:avLst/>
            </a:prstGeom>
            <a:ln>
              <a:noFill/>
            </a:ln>
          </p:spPr>
        </p:pic>
      </p:grpSp>
      <p:grpSp>
        <p:nvGrpSpPr>
          <p:cNvPr id="364" name="Group 25"/>
          <p:cNvGrpSpPr/>
          <p:nvPr/>
        </p:nvGrpSpPr>
        <p:grpSpPr>
          <a:xfrm>
            <a:off x="1781640" y="2359440"/>
            <a:ext cx="1664640" cy="805320"/>
            <a:chOff x="1781640" y="2359440"/>
            <a:chExt cx="1664640" cy="805320"/>
          </a:xfrm>
        </p:grpSpPr>
        <p:sp>
          <p:nvSpPr>
            <p:cNvPr id="365" name="CustomShape 26"/>
            <p:cNvSpPr/>
            <p:nvPr/>
          </p:nvSpPr>
          <p:spPr>
            <a:xfrm>
              <a:off x="1781640" y="2581560"/>
              <a:ext cx="622080" cy="223200"/>
            </a:xfrm>
            <a:custGeom>
              <a:avLst/>
              <a:gdLst/>
              <a:ahLst/>
              <a:rect l="l" t="t" r="r" b="b"/>
              <a:pathLst>
                <a:path w="790832" h="284205">
                  <a:moveTo>
                    <a:pt x="790832" y="0"/>
                  </a:moveTo>
                  <a:cubicBezTo>
                    <a:pt x="403653" y="8237"/>
                    <a:pt x="238898" y="28832"/>
                    <a:pt x="0" y="284205"/>
                  </a:cubicBezTo>
                </a:path>
              </a:pathLst>
            </a:custGeom>
            <a:noFill/>
            <a:ln w="28440">
              <a:solidFill>
                <a:srgbClr val="000000"/>
              </a:solidFill>
              <a:miter/>
              <a:tailEnd len="med" type="oval" w="med"/>
            </a:ln>
          </p:spPr>
          <p:style>
            <a:lnRef idx="0"/>
            <a:fillRef idx="0"/>
            <a:effectRef idx="0"/>
            <a:fontRef idx="minor"/>
          </p:style>
        </p:sp>
        <p:sp>
          <p:nvSpPr>
            <p:cNvPr id="366" name="CustomShape 27"/>
            <p:cNvSpPr/>
            <p:nvPr/>
          </p:nvSpPr>
          <p:spPr>
            <a:xfrm flipH="1">
              <a:off x="2824200" y="2581560"/>
              <a:ext cx="622080" cy="223200"/>
            </a:xfrm>
            <a:custGeom>
              <a:avLst/>
              <a:gdLst/>
              <a:ahLst/>
              <a:rect l="l" t="t" r="r" b="b"/>
              <a:pathLst>
                <a:path w="790832" h="284205">
                  <a:moveTo>
                    <a:pt x="790832" y="0"/>
                  </a:moveTo>
                  <a:cubicBezTo>
                    <a:pt x="403653" y="8237"/>
                    <a:pt x="238898" y="28832"/>
                    <a:pt x="0" y="284205"/>
                  </a:cubicBezTo>
                </a:path>
              </a:pathLst>
            </a:custGeom>
            <a:noFill/>
            <a:ln w="28440">
              <a:solidFill>
                <a:srgbClr val="000000"/>
              </a:solidFill>
              <a:miter/>
              <a:tailEnd len="med" type="oval" w="med"/>
            </a:ln>
          </p:spPr>
          <p:style>
            <a:lnRef idx="0"/>
            <a:fillRef idx="0"/>
            <a:effectRef idx="0"/>
            <a:fontRef idx="minor"/>
          </p:style>
        </p:sp>
        <p:grpSp>
          <p:nvGrpSpPr>
            <p:cNvPr id="367" name="Group 28"/>
            <p:cNvGrpSpPr/>
            <p:nvPr/>
          </p:nvGrpSpPr>
          <p:grpSpPr>
            <a:xfrm>
              <a:off x="1990080" y="2359440"/>
              <a:ext cx="1259640" cy="805320"/>
              <a:chOff x="1990080" y="2359440"/>
              <a:chExt cx="1259640" cy="805320"/>
            </a:xfrm>
          </p:grpSpPr>
          <p:sp>
            <p:nvSpPr>
              <p:cNvPr id="368" name="CustomShape 29"/>
              <p:cNvSpPr/>
              <p:nvPr/>
            </p:nvSpPr>
            <p:spPr>
              <a:xfrm>
                <a:off x="1990080" y="2840760"/>
                <a:ext cx="1259640" cy="324000"/>
              </a:xfrm>
              <a:prstGeom prst="rect">
                <a:avLst/>
              </a:prstGeom>
              <a:solidFill>
                <a:srgbClr val="ffffff"/>
              </a:solidFill>
              <a:ln>
                <a:noFill/>
              </a:ln>
            </p:spPr>
            <p:style>
              <a:lnRef idx="0"/>
              <a:fillRef idx="0"/>
              <a:effectRef idx="0"/>
              <a:fontRef idx="minor"/>
            </p:style>
            <p:txBody>
              <a:bodyPr lIns="0" rIns="0" tIns="0" bIns="0"/>
              <a:p>
                <a:pPr algn="ctr">
                  <a:lnSpc>
                    <a:spcPct val="100000"/>
                  </a:lnSpc>
                </a:pPr>
                <a:r>
                  <a:rPr b="1" lang="en-US" sz="1100" spc="-1" strike="noStrike">
                    <a:solidFill>
                      <a:srgbClr val="000000"/>
                    </a:solidFill>
                    <a:latin typeface="Raleway"/>
                    <a:ea typeface="Amazon Ember"/>
                  </a:rPr>
                  <a:t>Application</a:t>
                </a:r>
                <a:br/>
                <a:r>
                  <a:rPr b="1" lang="en-US" sz="1100" spc="-1" strike="noStrike">
                    <a:solidFill>
                      <a:srgbClr val="000000"/>
                    </a:solidFill>
                    <a:latin typeface="Raleway"/>
                    <a:ea typeface="Amazon Ember"/>
                  </a:rPr>
                  <a:t>Load Balancer</a:t>
                </a:r>
                <a:endParaRPr b="0" lang="en-US" sz="1100" spc="-1" strike="noStrike">
                  <a:latin typeface="Arial"/>
                </a:endParaRPr>
              </a:p>
            </p:txBody>
          </p:sp>
          <p:pic>
            <p:nvPicPr>
              <p:cNvPr id="369" name="Picture 74" descr=""/>
              <p:cNvPicPr/>
              <p:nvPr/>
            </p:nvPicPr>
            <p:blipFill>
              <a:blip r:embed="rId7"/>
              <a:stretch/>
            </p:blipFill>
            <p:spPr>
              <a:xfrm>
                <a:off x="2405880" y="2359440"/>
                <a:ext cx="427680" cy="444240"/>
              </a:xfrm>
              <a:prstGeom prst="rect">
                <a:avLst/>
              </a:prstGeom>
              <a:ln>
                <a:noFill/>
              </a:ln>
            </p:spPr>
          </p:pic>
        </p:grpSp>
      </p:grpSp>
      <p:grpSp>
        <p:nvGrpSpPr>
          <p:cNvPr id="370" name="Group 30"/>
          <p:cNvGrpSpPr/>
          <p:nvPr/>
        </p:nvGrpSpPr>
        <p:grpSpPr>
          <a:xfrm>
            <a:off x="1318680" y="4033080"/>
            <a:ext cx="2612520" cy="675000"/>
            <a:chOff x="1318680" y="4033080"/>
            <a:chExt cx="2612520" cy="675000"/>
          </a:xfrm>
        </p:grpSpPr>
        <p:sp>
          <p:nvSpPr>
            <p:cNvPr id="371" name="CustomShape 31"/>
            <p:cNvSpPr/>
            <p:nvPr/>
          </p:nvSpPr>
          <p:spPr>
            <a:xfrm>
              <a:off x="1318680" y="4512240"/>
              <a:ext cx="743760" cy="195480"/>
            </a:xfrm>
            <a:prstGeom prst="rect">
              <a:avLst/>
            </a:prstGeom>
            <a:noFill/>
            <a:ln>
              <a:noFill/>
            </a:ln>
          </p:spPr>
          <p:style>
            <a:lnRef idx="0"/>
            <a:fillRef idx="0"/>
            <a:effectRef idx="0"/>
            <a:fontRef idx="minor"/>
          </p:style>
          <p:txBody>
            <a:bodyPr lIns="0" rIns="0" tIns="0" bIns="0"/>
            <a:p>
              <a:pPr algn="ctr">
                <a:lnSpc>
                  <a:spcPct val="100000"/>
                </a:lnSpc>
              </a:pPr>
              <a:r>
                <a:rPr b="0" lang="en-US" sz="1100" spc="-1" strike="noStrike">
                  <a:solidFill>
                    <a:srgbClr val="000000"/>
                  </a:solidFill>
                  <a:latin typeface="Raleway"/>
                  <a:ea typeface="Amazon Ember"/>
                </a:rPr>
                <a:t>App server</a:t>
              </a:r>
              <a:endParaRPr b="0" lang="en-US" sz="1100" spc="-1" strike="noStrike">
                <a:latin typeface="Arial"/>
              </a:endParaRPr>
            </a:p>
          </p:txBody>
        </p:sp>
        <p:pic>
          <p:nvPicPr>
            <p:cNvPr id="372" name="Picture 68" descr=""/>
            <p:cNvPicPr/>
            <p:nvPr/>
          </p:nvPicPr>
          <p:blipFill>
            <a:blip r:embed="rId8"/>
            <a:stretch/>
          </p:blipFill>
          <p:spPr>
            <a:xfrm>
              <a:off x="1476360" y="4033080"/>
              <a:ext cx="428400" cy="444240"/>
            </a:xfrm>
            <a:prstGeom prst="rect">
              <a:avLst/>
            </a:prstGeom>
            <a:ln>
              <a:noFill/>
            </a:ln>
          </p:spPr>
        </p:pic>
        <p:sp>
          <p:nvSpPr>
            <p:cNvPr id="373" name="CustomShape 32"/>
            <p:cNvSpPr/>
            <p:nvPr/>
          </p:nvSpPr>
          <p:spPr>
            <a:xfrm>
              <a:off x="3187440" y="4512600"/>
              <a:ext cx="743760" cy="195480"/>
            </a:xfrm>
            <a:prstGeom prst="rect">
              <a:avLst/>
            </a:prstGeom>
            <a:noFill/>
            <a:ln>
              <a:noFill/>
            </a:ln>
          </p:spPr>
          <p:style>
            <a:lnRef idx="0"/>
            <a:fillRef idx="0"/>
            <a:effectRef idx="0"/>
            <a:fontRef idx="minor"/>
          </p:style>
          <p:txBody>
            <a:bodyPr lIns="0" rIns="0" tIns="0" bIns="0"/>
            <a:p>
              <a:pPr algn="ctr">
                <a:lnSpc>
                  <a:spcPct val="100000"/>
                </a:lnSpc>
              </a:pPr>
              <a:r>
                <a:rPr b="0" lang="en-US" sz="1100" spc="-1" strike="noStrike">
                  <a:solidFill>
                    <a:srgbClr val="000000"/>
                  </a:solidFill>
                  <a:latin typeface="Raleway"/>
                  <a:ea typeface="Amazon Ember"/>
                </a:rPr>
                <a:t>App server</a:t>
              </a:r>
              <a:endParaRPr b="0" lang="en-US" sz="1100" spc="-1" strike="noStrike">
                <a:latin typeface="Arial"/>
              </a:endParaRPr>
            </a:p>
          </p:txBody>
        </p:sp>
        <p:pic>
          <p:nvPicPr>
            <p:cNvPr id="374" name="Picture 77" descr=""/>
            <p:cNvPicPr/>
            <p:nvPr/>
          </p:nvPicPr>
          <p:blipFill>
            <a:blip r:embed="rId9"/>
            <a:stretch/>
          </p:blipFill>
          <p:spPr>
            <a:xfrm>
              <a:off x="3345120" y="4033440"/>
              <a:ext cx="428760" cy="444240"/>
            </a:xfrm>
            <a:prstGeom prst="rect">
              <a:avLst/>
            </a:prstGeom>
            <a:ln>
              <a:noFill/>
            </a:ln>
          </p:spPr>
        </p:pic>
      </p:grpSp>
      <p:grpSp>
        <p:nvGrpSpPr>
          <p:cNvPr id="375" name="Group 33"/>
          <p:cNvGrpSpPr/>
          <p:nvPr/>
        </p:nvGrpSpPr>
        <p:grpSpPr>
          <a:xfrm>
            <a:off x="1061640" y="4852440"/>
            <a:ext cx="3137040" cy="752040"/>
            <a:chOff x="1061640" y="4852440"/>
            <a:chExt cx="3137040" cy="752040"/>
          </a:xfrm>
        </p:grpSpPr>
        <p:sp>
          <p:nvSpPr>
            <p:cNvPr id="376" name="CustomShape 34"/>
            <p:cNvSpPr/>
            <p:nvPr/>
          </p:nvSpPr>
          <p:spPr>
            <a:xfrm>
              <a:off x="1061640" y="5335560"/>
              <a:ext cx="1258200" cy="249840"/>
            </a:xfrm>
            <a:prstGeom prst="rect">
              <a:avLst/>
            </a:prstGeom>
            <a:noFill/>
            <a:ln>
              <a:noFill/>
            </a:ln>
          </p:spPr>
          <p:style>
            <a:lnRef idx="0"/>
            <a:fillRef idx="0"/>
            <a:effectRef idx="0"/>
            <a:fontRef idx="minor"/>
          </p:style>
          <p:txBody>
            <a:bodyPr lIns="0" rIns="0" tIns="0" bIns="0"/>
            <a:p>
              <a:pPr algn="ctr">
                <a:lnSpc>
                  <a:spcPct val="90000"/>
                </a:lnSpc>
              </a:pPr>
              <a:r>
                <a:rPr b="0" lang="en-US" sz="1100" spc="-1" strike="noStrike">
                  <a:solidFill>
                    <a:srgbClr val="000000"/>
                  </a:solidFill>
                  <a:latin typeface="Raleway"/>
                  <a:ea typeface="Amazon Ember"/>
                </a:rPr>
                <a:t>Amazon RDS</a:t>
              </a:r>
              <a:br/>
              <a:r>
                <a:rPr b="0" lang="en-US" sz="1100" spc="-1" strike="noStrike">
                  <a:solidFill>
                    <a:srgbClr val="000000"/>
                  </a:solidFill>
                  <a:latin typeface="Raleway"/>
                  <a:ea typeface="Amazon Ember"/>
                </a:rPr>
                <a:t>DB instance</a:t>
              </a:r>
              <a:endParaRPr b="0" lang="en-US" sz="1100" spc="-1" strike="noStrike">
                <a:latin typeface="Arial"/>
              </a:endParaRPr>
            </a:p>
          </p:txBody>
        </p:sp>
        <p:pic>
          <p:nvPicPr>
            <p:cNvPr id="377" name="Picture 70" descr=""/>
            <p:cNvPicPr/>
            <p:nvPr/>
          </p:nvPicPr>
          <p:blipFill>
            <a:blip r:embed="rId10"/>
            <a:stretch/>
          </p:blipFill>
          <p:spPr>
            <a:xfrm>
              <a:off x="1489320" y="4893480"/>
              <a:ext cx="402840" cy="432720"/>
            </a:xfrm>
            <a:prstGeom prst="rect">
              <a:avLst/>
            </a:prstGeom>
            <a:ln>
              <a:noFill/>
            </a:ln>
          </p:spPr>
        </p:pic>
        <p:sp>
          <p:nvSpPr>
            <p:cNvPr id="378" name="CustomShape 35"/>
            <p:cNvSpPr/>
            <p:nvPr/>
          </p:nvSpPr>
          <p:spPr>
            <a:xfrm>
              <a:off x="2998440" y="5335560"/>
              <a:ext cx="1200240" cy="268920"/>
            </a:xfrm>
            <a:prstGeom prst="rect">
              <a:avLst/>
            </a:prstGeom>
            <a:noFill/>
            <a:ln>
              <a:noFill/>
            </a:ln>
          </p:spPr>
          <p:style>
            <a:lnRef idx="0"/>
            <a:fillRef idx="0"/>
            <a:effectRef idx="0"/>
            <a:fontRef idx="minor"/>
          </p:style>
          <p:txBody>
            <a:bodyPr lIns="0" rIns="0" tIns="0" bIns="0"/>
            <a:p>
              <a:pPr algn="ctr">
                <a:lnSpc>
                  <a:spcPct val="90000"/>
                </a:lnSpc>
              </a:pPr>
              <a:r>
                <a:rPr b="0" lang="en-US" sz="1100" spc="-1" strike="noStrike">
                  <a:solidFill>
                    <a:srgbClr val="000000"/>
                  </a:solidFill>
                  <a:latin typeface="Raleway"/>
                  <a:ea typeface="Amazon Ember"/>
                </a:rPr>
                <a:t>Amazon RDS multi-Availabiliy Zone standby</a:t>
              </a:r>
              <a:endParaRPr b="0" lang="en-US" sz="1100" spc="-1" strike="noStrike">
                <a:latin typeface="Arial"/>
              </a:endParaRPr>
            </a:p>
          </p:txBody>
        </p:sp>
        <p:pic>
          <p:nvPicPr>
            <p:cNvPr id="379" name="Picture 79" descr=""/>
            <p:cNvPicPr/>
            <p:nvPr/>
          </p:nvPicPr>
          <p:blipFill>
            <a:blip r:embed="rId11"/>
            <a:stretch/>
          </p:blipFill>
          <p:spPr>
            <a:xfrm>
              <a:off x="3414240" y="4852440"/>
              <a:ext cx="359640" cy="474120"/>
            </a:xfrm>
            <a:prstGeom prst="rect">
              <a:avLst/>
            </a:prstGeom>
            <a:ln>
              <a:noFill/>
            </a:ln>
          </p:spPr>
        </p:pic>
        <p:sp>
          <p:nvSpPr>
            <p:cNvPr id="380" name="Line 36"/>
            <p:cNvSpPr/>
            <p:nvPr/>
          </p:nvSpPr>
          <p:spPr>
            <a:xfrm>
              <a:off x="1905120" y="5088960"/>
              <a:ext cx="1509120" cy="720"/>
            </a:xfrm>
            <a:prstGeom prst="line">
              <a:avLst/>
            </a:prstGeom>
            <a:ln w="28440">
              <a:solidFill>
                <a:srgbClr val="808080"/>
              </a:solidFill>
              <a:custDash>
                <a:ds d="100000" sp="100000"/>
              </a:custDash>
              <a:miter/>
            </a:ln>
          </p:spPr>
          <p:style>
            <a:lnRef idx="0"/>
            <a:fillRef idx="0"/>
            <a:effectRef idx="0"/>
            <a:fontRef idx="minor"/>
          </p:style>
        </p:sp>
      </p:grpSp>
      <p:grpSp>
        <p:nvGrpSpPr>
          <p:cNvPr id="381" name="Group 37"/>
          <p:cNvGrpSpPr/>
          <p:nvPr/>
        </p:nvGrpSpPr>
        <p:grpSpPr>
          <a:xfrm>
            <a:off x="954360" y="2399400"/>
            <a:ext cx="3375360" cy="676440"/>
            <a:chOff x="954360" y="2399400"/>
            <a:chExt cx="3375360" cy="676440"/>
          </a:xfrm>
        </p:grpSpPr>
        <p:sp>
          <p:nvSpPr>
            <p:cNvPr id="382" name="CustomShape 38"/>
            <p:cNvSpPr/>
            <p:nvPr/>
          </p:nvSpPr>
          <p:spPr>
            <a:xfrm>
              <a:off x="954360" y="2865600"/>
              <a:ext cx="729360" cy="210240"/>
            </a:xfrm>
            <a:prstGeom prst="rect">
              <a:avLst/>
            </a:prstGeom>
            <a:noFill/>
            <a:ln>
              <a:noFill/>
            </a:ln>
          </p:spPr>
          <p:style>
            <a:lnRef idx="0"/>
            <a:fillRef idx="0"/>
            <a:effectRef idx="0"/>
            <a:fontRef idx="minor"/>
          </p:style>
          <p:txBody>
            <a:bodyPr lIns="0" rIns="0" tIns="0" bIns="0"/>
            <a:p>
              <a:pPr algn="ctr">
                <a:lnSpc>
                  <a:spcPct val="90000"/>
                </a:lnSpc>
              </a:pPr>
              <a:r>
                <a:rPr b="0" lang="en-US" sz="1100" spc="-1" strike="noStrike">
                  <a:solidFill>
                    <a:srgbClr val="000000"/>
                  </a:solidFill>
                  <a:latin typeface="Raleway"/>
                  <a:ea typeface="Amazon Ember"/>
                </a:rPr>
                <a:t>NAT gateway</a:t>
              </a:r>
              <a:endParaRPr b="0" lang="en-US" sz="1100" spc="-1" strike="noStrike">
                <a:latin typeface="Arial"/>
              </a:endParaRPr>
            </a:p>
          </p:txBody>
        </p:sp>
        <p:pic>
          <p:nvPicPr>
            <p:cNvPr id="383" name="Picture 82" descr=""/>
            <p:cNvPicPr/>
            <p:nvPr/>
          </p:nvPicPr>
          <p:blipFill>
            <a:blip r:embed="rId12"/>
            <a:stretch/>
          </p:blipFill>
          <p:spPr>
            <a:xfrm>
              <a:off x="1107000" y="2399400"/>
              <a:ext cx="423000" cy="436680"/>
            </a:xfrm>
            <a:prstGeom prst="rect">
              <a:avLst/>
            </a:prstGeom>
            <a:ln>
              <a:noFill/>
            </a:ln>
          </p:spPr>
        </p:pic>
        <p:sp>
          <p:nvSpPr>
            <p:cNvPr id="384" name="CustomShape 39"/>
            <p:cNvSpPr/>
            <p:nvPr/>
          </p:nvSpPr>
          <p:spPr>
            <a:xfrm>
              <a:off x="3600360" y="2865600"/>
              <a:ext cx="729360" cy="210240"/>
            </a:xfrm>
            <a:prstGeom prst="rect">
              <a:avLst/>
            </a:prstGeom>
            <a:noFill/>
            <a:ln>
              <a:noFill/>
            </a:ln>
          </p:spPr>
          <p:style>
            <a:lnRef idx="0"/>
            <a:fillRef idx="0"/>
            <a:effectRef idx="0"/>
            <a:fontRef idx="minor"/>
          </p:style>
          <p:txBody>
            <a:bodyPr lIns="0" rIns="0" tIns="0" bIns="0"/>
            <a:p>
              <a:pPr algn="ctr">
                <a:lnSpc>
                  <a:spcPct val="90000"/>
                </a:lnSpc>
              </a:pPr>
              <a:r>
                <a:rPr b="0" lang="en-US" sz="1100" spc="-1" strike="noStrike">
                  <a:solidFill>
                    <a:srgbClr val="000000"/>
                  </a:solidFill>
                  <a:latin typeface="Raleway"/>
                  <a:ea typeface="Amazon Ember"/>
                </a:rPr>
                <a:t>NAT gateway</a:t>
              </a:r>
              <a:endParaRPr b="0" lang="en-US" sz="1100" spc="-1" strike="noStrike">
                <a:latin typeface="Arial"/>
              </a:endParaRPr>
            </a:p>
          </p:txBody>
        </p:sp>
        <p:pic>
          <p:nvPicPr>
            <p:cNvPr id="385" name="Picture 84" descr=""/>
            <p:cNvPicPr/>
            <p:nvPr/>
          </p:nvPicPr>
          <p:blipFill>
            <a:blip r:embed="rId13"/>
            <a:stretch/>
          </p:blipFill>
          <p:spPr>
            <a:xfrm>
              <a:off x="3753360" y="2399400"/>
              <a:ext cx="423000" cy="436680"/>
            </a:xfrm>
            <a:prstGeom prst="rect">
              <a:avLst/>
            </a:prstGeom>
            <a:ln>
              <a:noFill/>
            </a:ln>
          </p:spPr>
        </p:pic>
      </p:grpSp>
      <p:grpSp>
        <p:nvGrpSpPr>
          <p:cNvPr id="386" name="Group 40"/>
          <p:cNvGrpSpPr/>
          <p:nvPr/>
        </p:nvGrpSpPr>
        <p:grpSpPr>
          <a:xfrm>
            <a:off x="2432880" y="1600920"/>
            <a:ext cx="2220480" cy="488880"/>
            <a:chOff x="2432880" y="1600920"/>
            <a:chExt cx="2220480" cy="488880"/>
          </a:xfrm>
        </p:grpSpPr>
        <p:sp>
          <p:nvSpPr>
            <p:cNvPr id="387" name="CustomShape 41"/>
            <p:cNvSpPr/>
            <p:nvPr/>
          </p:nvSpPr>
          <p:spPr>
            <a:xfrm>
              <a:off x="2472480" y="1600920"/>
              <a:ext cx="2180880" cy="488880"/>
            </a:xfrm>
            <a:prstGeom prst="rect">
              <a:avLst/>
            </a:prstGeom>
            <a:noFill/>
            <a:ln w="9360">
              <a:noFill/>
            </a:ln>
          </p:spPr>
          <p:style>
            <a:lnRef idx="0"/>
            <a:fillRef idx="0"/>
            <a:effectRef idx="0"/>
            <a:fontRef idx="minor"/>
          </p:style>
          <p:txBody>
            <a:bodyPr lIns="90000" rIns="90000" tIns="45000" bIns="45000"/>
            <a:p>
              <a:pPr algn="ctr">
                <a:lnSpc>
                  <a:spcPct val="100000"/>
                </a:lnSpc>
              </a:pPr>
              <a:r>
                <a:rPr b="1" lang="en-US" sz="1200" spc="-1" strike="noStrike">
                  <a:solidFill>
                    <a:srgbClr val="000000"/>
                  </a:solidFill>
                  <a:latin typeface="Raleway"/>
                  <a:ea typeface="Amazon Ember"/>
                </a:rPr>
                <a:t>Internet Gateway</a:t>
              </a:r>
              <a:endParaRPr b="0" lang="en-US" sz="1200" spc="-1" strike="noStrike">
                <a:latin typeface="Arial"/>
              </a:endParaRPr>
            </a:p>
          </p:txBody>
        </p:sp>
        <p:pic>
          <p:nvPicPr>
            <p:cNvPr id="388" name="Picture 18" descr=""/>
            <p:cNvPicPr/>
            <p:nvPr/>
          </p:nvPicPr>
          <p:blipFill>
            <a:blip r:embed="rId14"/>
            <a:stretch/>
          </p:blipFill>
          <p:spPr>
            <a:xfrm>
              <a:off x="2432880" y="1639800"/>
              <a:ext cx="386280" cy="405000"/>
            </a:xfrm>
            <a:prstGeom prst="rect">
              <a:avLst/>
            </a:prstGeom>
            <a:ln>
              <a:noFill/>
            </a:ln>
          </p:spPr>
        </p:pic>
      </p:grpSp>
    </p:spTree>
  </p:cSld>
  <p:timing>
    <p:tnLst>
      <p:par>
        <p:cTn id="136" dur="indefinite" restart="never" nodeType="tmRoot">
          <p:childTnLst>
            <p:seq>
              <p:cTn id="137" dur="indefinite" nodeType="mainSeq">
                <p:childTnLst>
                  <p:par>
                    <p:cTn id="138" fill="hold">
                      <p:stCondLst>
                        <p:cond delay="indefinite"/>
                      </p:stCondLst>
                      <p:childTnLst>
                        <p:par>
                          <p:cTn id="139" fill="hold">
                            <p:stCondLst>
                              <p:cond delay="0"/>
                            </p:stCondLst>
                            <p:childTnLst>
                              <p:par>
                                <p:cTn id="140" nodeType="clickEffect" fill="hold" presetClass="entr" presetID="3" presetSubtype="10">
                                  <p:stCondLst>
                                    <p:cond delay="0"/>
                                  </p:stCondLst>
                                  <p:childTnLst>
                                    <p:set>
                                      <p:cBhvr>
                                        <p:cTn id="141" dur="1" fill="hold">
                                          <p:stCondLst>
                                            <p:cond delay="0"/>
                                          </p:stCondLst>
                                        </p:cTn>
                                        <p:tgtEl>
                                          <p:spTgt spid="341"/>
                                        </p:tgtEl>
                                        <p:attrNameLst>
                                          <p:attrName>style.visibility</p:attrName>
                                        </p:attrNameLst>
                                      </p:cBhvr>
                                      <p:to>
                                        <p:strVal val="visible"/>
                                      </p:to>
                                    </p:set>
                                    <p:animEffect filter="blinds(horizontal)" transition="in">
                                      <p:cBhvr additive="repl">
                                        <p:cTn id="142" dur="500"/>
                                        <p:tgtEl>
                                          <p:spTgt spid="341"/>
                                        </p:tgtEl>
                                      </p:cBhvr>
                                    </p:animEffec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3" presetSubtype="10">
                                  <p:stCondLst>
                                    <p:cond delay="0"/>
                                  </p:stCondLst>
                                  <p:childTnLst>
                                    <p:set>
                                      <p:cBhvr>
                                        <p:cTn id="146" dur="1" fill="hold">
                                          <p:stCondLst>
                                            <p:cond delay="0"/>
                                          </p:stCondLst>
                                        </p:cTn>
                                        <p:tgtEl>
                                          <p:spTgt spid="386"/>
                                        </p:tgtEl>
                                        <p:attrNameLst>
                                          <p:attrName>style.visibility</p:attrName>
                                        </p:attrNameLst>
                                      </p:cBhvr>
                                      <p:to>
                                        <p:strVal val="visible"/>
                                      </p:to>
                                    </p:set>
                                    <p:animEffect filter="blinds(horizontal)" transition="in">
                                      <p:cBhvr additive="repl">
                                        <p:cTn id="147" dur="500"/>
                                        <p:tgtEl>
                                          <p:spTgt spid="386"/>
                                        </p:tgtEl>
                                      </p:cBhvr>
                                    </p:animEffec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3" presetSubtype="10">
                                  <p:stCondLst>
                                    <p:cond delay="0"/>
                                  </p:stCondLst>
                                  <p:childTnLst>
                                    <p:set>
                                      <p:cBhvr>
                                        <p:cTn id="151" dur="1" fill="hold">
                                          <p:stCondLst>
                                            <p:cond delay="0"/>
                                          </p:stCondLst>
                                        </p:cTn>
                                        <p:tgtEl>
                                          <p:spTgt spid="349"/>
                                        </p:tgtEl>
                                        <p:attrNameLst>
                                          <p:attrName>style.visibility</p:attrName>
                                        </p:attrNameLst>
                                      </p:cBhvr>
                                      <p:to>
                                        <p:strVal val="visible"/>
                                      </p:to>
                                    </p:set>
                                    <p:animEffect filter="blinds(horizontal)" transition="in">
                                      <p:cBhvr additive="repl">
                                        <p:cTn id="152" dur="500"/>
                                        <p:tgtEl>
                                          <p:spTgt spid="349"/>
                                        </p:tgtEl>
                                      </p:cBhvr>
                                    </p:animEffec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3" presetSubtype="10">
                                  <p:stCondLst>
                                    <p:cond delay="0"/>
                                  </p:stCondLst>
                                  <p:childTnLst>
                                    <p:set>
                                      <p:cBhvr>
                                        <p:cTn id="156" dur="1" fill="hold">
                                          <p:stCondLst>
                                            <p:cond delay="0"/>
                                          </p:stCondLst>
                                        </p:cTn>
                                        <p:tgtEl>
                                          <p:spTgt spid="381"/>
                                        </p:tgtEl>
                                        <p:attrNameLst>
                                          <p:attrName>style.visibility</p:attrName>
                                        </p:attrNameLst>
                                      </p:cBhvr>
                                      <p:to>
                                        <p:strVal val="visible"/>
                                      </p:to>
                                    </p:set>
                                    <p:animEffect filter="blinds(horizontal)" transition="in">
                                      <p:cBhvr additive="repl">
                                        <p:cTn id="157" dur="500"/>
                                        <p:tgtEl>
                                          <p:spTgt spid="381"/>
                                        </p:tgtEl>
                                      </p:cBhvr>
                                    </p:animEffec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3" presetSubtype="10">
                                  <p:stCondLst>
                                    <p:cond delay="0"/>
                                  </p:stCondLst>
                                  <p:childTnLst>
                                    <p:set>
                                      <p:cBhvr>
                                        <p:cTn id="161" dur="1" fill="hold">
                                          <p:stCondLst>
                                            <p:cond delay="0"/>
                                          </p:stCondLst>
                                        </p:cTn>
                                        <p:tgtEl>
                                          <p:spTgt spid="375"/>
                                        </p:tgtEl>
                                        <p:attrNameLst>
                                          <p:attrName>style.visibility</p:attrName>
                                        </p:attrNameLst>
                                      </p:cBhvr>
                                      <p:to>
                                        <p:strVal val="visible"/>
                                      </p:to>
                                    </p:set>
                                    <p:animEffect filter="blinds(horizontal)" transition="in">
                                      <p:cBhvr additive="repl">
                                        <p:cTn id="162" dur="500"/>
                                        <p:tgtEl>
                                          <p:spTgt spid="375"/>
                                        </p:tgtEl>
                                      </p:cBhvr>
                                    </p:animEffec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3" presetSubtype="10">
                                  <p:stCondLst>
                                    <p:cond delay="0"/>
                                  </p:stCondLst>
                                  <p:childTnLst>
                                    <p:set>
                                      <p:cBhvr>
                                        <p:cTn id="166" dur="1" fill="hold">
                                          <p:stCondLst>
                                            <p:cond delay="0"/>
                                          </p:stCondLst>
                                        </p:cTn>
                                        <p:tgtEl>
                                          <p:spTgt spid="364"/>
                                        </p:tgtEl>
                                        <p:attrNameLst>
                                          <p:attrName>style.visibility</p:attrName>
                                        </p:attrNameLst>
                                      </p:cBhvr>
                                      <p:to>
                                        <p:strVal val="visible"/>
                                      </p:to>
                                    </p:set>
                                    <p:animEffect filter="blinds(horizontal)" transition="in">
                                      <p:cBhvr additive="repl">
                                        <p:cTn id="167" dur="500"/>
                                        <p:tgtEl>
                                          <p:spTgt spid="364"/>
                                        </p:tgtEl>
                                      </p:cBhvr>
                                    </p:animEffect>
                                  </p:childTnLst>
                                </p:cTn>
                              </p:par>
                            </p:childTnLst>
                          </p:cTn>
                        </p:par>
                      </p:childTnLst>
                    </p:cTn>
                  </p:par>
                  <p:par>
                    <p:cTn id="168" fill="hold">
                      <p:stCondLst>
                        <p:cond delay="indefinite"/>
                      </p:stCondLst>
                      <p:childTnLst>
                        <p:par>
                          <p:cTn id="169" fill="hold">
                            <p:stCondLst>
                              <p:cond delay="0"/>
                            </p:stCondLst>
                            <p:childTnLst>
                              <p:par>
                                <p:cTn id="170" nodeType="clickEffect" fill="hold" presetClass="entr" presetID="3" presetSubtype="10">
                                  <p:stCondLst>
                                    <p:cond delay="0"/>
                                  </p:stCondLst>
                                  <p:childTnLst>
                                    <p:set>
                                      <p:cBhvr>
                                        <p:cTn id="171" dur="1" fill="hold">
                                          <p:stCondLst>
                                            <p:cond delay="0"/>
                                          </p:stCondLst>
                                        </p:cTn>
                                        <p:tgtEl>
                                          <p:spTgt spid="360"/>
                                        </p:tgtEl>
                                        <p:attrNameLst>
                                          <p:attrName>style.visibility</p:attrName>
                                        </p:attrNameLst>
                                      </p:cBhvr>
                                      <p:to>
                                        <p:strVal val="visible"/>
                                      </p:to>
                                    </p:set>
                                    <p:animEffect filter="blinds(horizontal)" transition="in">
                                      <p:cBhvr additive="repl">
                                        <p:cTn id="172" dur="500"/>
                                        <p:tgtEl>
                                          <p:spTgt spid="360"/>
                                        </p:tgtEl>
                                      </p:cBhvr>
                                    </p:animEffec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3" presetSubtype="10">
                                  <p:stCondLst>
                                    <p:cond delay="0"/>
                                  </p:stCondLst>
                                  <p:childTnLst>
                                    <p:set>
                                      <p:cBhvr>
                                        <p:cTn id="176" dur="1" fill="hold">
                                          <p:stCondLst>
                                            <p:cond delay="0"/>
                                          </p:stCondLst>
                                        </p:cTn>
                                        <p:tgtEl>
                                          <p:spTgt spid="370"/>
                                        </p:tgtEl>
                                        <p:attrNameLst>
                                          <p:attrName>style.visibility</p:attrName>
                                        </p:attrNameLst>
                                      </p:cBhvr>
                                      <p:to>
                                        <p:strVal val="visible"/>
                                      </p:to>
                                    </p:set>
                                    <p:animEffect filter="blinds(horizontal)" transition="in">
                                      <p:cBhvr additive="repl">
                                        <p:cTn id="177" dur="500"/>
                                        <p:tgtEl>
                                          <p:spTgt spid="37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Resim 3" descr=""/>
          <p:cNvPicPr/>
          <p:nvPr/>
        </p:nvPicPr>
        <p:blipFill>
          <a:blip r:embed="rId1"/>
          <a:stretch/>
        </p:blipFill>
        <p:spPr>
          <a:xfrm>
            <a:off x="0" y="0"/>
            <a:ext cx="12191760" cy="6857640"/>
          </a:xfrm>
          <a:prstGeom prst="rect">
            <a:avLst/>
          </a:prstGeom>
          <a:ln>
            <a:noFill/>
          </a:ln>
        </p:spPr>
      </p:pic>
      <p:sp>
        <p:nvSpPr>
          <p:cNvPr id="390"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391"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Sorular ve</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Kullanılan Kaynaklar</a:t>
            </a:r>
            <a:endParaRPr b="0" lang="en-US" sz="3200" spc="-1" strike="noStrike">
              <a:latin typeface="Arial"/>
            </a:endParaRPr>
          </a:p>
        </p:txBody>
      </p:sp>
      <p:pic>
        <p:nvPicPr>
          <p:cNvPr id="392" name="Resim 12" descr=""/>
          <p:cNvPicPr/>
          <p:nvPr/>
        </p:nvPicPr>
        <p:blipFill>
          <a:blip r:embed="rId2"/>
          <a:stretch/>
        </p:blipFill>
        <p:spPr>
          <a:xfrm>
            <a:off x="335520" y="346320"/>
            <a:ext cx="806760" cy="806760"/>
          </a:xfrm>
          <a:prstGeom prst="rect">
            <a:avLst/>
          </a:prstGeom>
          <a:ln>
            <a:noFill/>
          </a:ln>
        </p:spPr>
      </p:pic>
      <p:sp>
        <p:nvSpPr>
          <p:cNvPr id="393" name="CustomShape 3"/>
          <p:cNvSpPr/>
          <p:nvPr/>
        </p:nvSpPr>
        <p:spPr>
          <a:xfrm>
            <a:off x="274320" y="3042720"/>
            <a:ext cx="5752080" cy="2214720"/>
          </a:xfrm>
          <a:prstGeom prst="rect">
            <a:avLst/>
          </a:prstGeom>
          <a:solidFill>
            <a:srgbClr val="ffffff"/>
          </a:solidFill>
          <a:ln w="12600">
            <a:noFill/>
          </a:ln>
        </p:spPr>
        <p:style>
          <a:lnRef idx="0"/>
          <a:fillRef idx="0"/>
          <a:effectRef idx="0"/>
          <a:fontRef idx="minor"/>
        </p:style>
      </p:sp>
      <p:sp>
        <p:nvSpPr>
          <p:cNvPr id="394" name="CustomShape 4"/>
          <p:cNvSpPr/>
          <p:nvPr/>
        </p:nvSpPr>
        <p:spPr>
          <a:xfrm>
            <a:off x="365760" y="3337560"/>
            <a:ext cx="5486400" cy="1781280"/>
          </a:xfrm>
          <a:prstGeom prst="rect">
            <a:avLst/>
          </a:prstGeom>
          <a:noFill/>
          <a:ln>
            <a:noFill/>
          </a:ln>
        </p:spPr>
        <p:style>
          <a:lnRef idx="0"/>
          <a:fillRef idx="0"/>
          <a:effectRef idx="0"/>
          <a:fontRef idx="minor"/>
        </p:style>
        <p:txBody>
          <a:bodyPr lIns="90000" rIns="90000" tIns="45000" bIns="45000"/>
          <a:p>
            <a:pPr algn="ctr">
              <a:lnSpc>
                <a:spcPct val="150000"/>
              </a:lnSpc>
            </a:pPr>
            <a:r>
              <a:rPr b="1" lang="en-US" sz="2000" spc="-1" strike="noStrike">
                <a:solidFill>
                  <a:srgbClr val="000000"/>
                </a:solidFill>
                <a:latin typeface="Raleway"/>
                <a:ea typeface="Raleway"/>
              </a:rPr>
              <a:t>Sorular için iletişim adresi </a:t>
            </a:r>
            <a:endParaRPr b="0" lang="en-US" sz="2000" spc="-1" strike="noStrike">
              <a:latin typeface="Arial"/>
            </a:endParaRPr>
          </a:p>
          <a:p>
            <a:pPr algn="ctr">
              <a:lnSpc>
                <a:spcPct val="100000"/>
              </a:lnSpc>
            </a:pPr>
            <a:r>
              <a:rPr b="0" lang="en-US" sz="1800" spc="-1" strike="noStrike" u="sng">
                <a:solidFill>
                  <a:srgbClr val="0563c1"/>
                </a:solidFill>
                <a:uFillTx/>
                <a:latin typeface="Raleway"/>
                <a:ea typeface="Raleway"/>
                <a:hlinkClick r:id="rId3"/>
              </a:rPr>
              <a:t>serkan.bingol@bilgeadam.com</a:t>
            </a:r>
            <a:endParaRPr b="0" lang="en-US" sz="1800" spc="-1" strike="noStrike">
              <a:latin typeface="Arial"/>
            </a:endParaRPr>
          </a:p>
          <a:p>
            <a:pPr algn="ctr">
              <a:lnSpc>
                <a:spcPct val="100000"/>
              </a:lnSpc>
            </a:pPr>
            <a:r>
              <a:rPr b="0" lang="en-US" sz="1800" spc="-1" strike="noStrike">
                <a:solidFill>
                  <a:srgbClr val="000000"/>
                </a:solidFill>
                <a:latin typeface="Raleway"/>
                <a:ea typeface="Raleway"/>
              </a:rPr>
              <a:t>Konu : Webinar-Creating a High Available Environment</a:t>
            </a:r>
            <a:endParaRPr b="0" lang="en-US" sz="1800" spc="-1" strike="noStrike">
              <a:latin typeface="Arial"/>
            </a:endParaRPr>
          </a:p>
          <a:p>
            <a:pPr algn="ctr">
              <a:lnSpc>
                <a:spcPct val="150000"/>
              </a:lnSpc>
            </a:pPr>
            <a:endParaRPr b="0" lang="en-US" sz="1800" spc="-1" strike="noStrike">
              <a:latin typeface="Arial"/>
            </a:endParaRPr>
          </a:p>
        </p:txBody>
      </p:sp>
      <p:sp>
        <p:nvSpPr>
          <p:cNvPr id="395" name="CustomShape 5"/>
          <p:cNvSpPr/>
          <p:nvPr/>
        </p:nvSpPr>
        <p:spPr>
          <a:xfrm>
            <a:off x="6224760" y="3042720"/>
            <a:ext cx="5662440" cy="2214720"/>
          </a:xfrm>
          <a:prstGeom prst="rect">
            <a:avLst/>
          </a:prstGeom>
          <a:solidFill>
            <a:srgbClr val="ffffff"/>
          </a:solidFill>
          <a:ln w="12600">
            <a:noFill/>
          </a:ln>
        </p:spPr>
        <p:style>
          <a:lnRef idx="0"/>
          <a:fillRef idx="0"/>
          <a:effectRef idx="0"/>
          <a:fontRef idx="minor"/>
        </p:style>
      </p:sp>
      <p:sp>
        <p:nvSpPr>
          <p:cNvPr id="396" name="CustomShape 6"/>
          <p:cNvSpPr/>
          <p:nvPr/>
        </p:nvSpPr>
        <p:spPr>
          <a:xfrm>
            <a:off x="6224760" y="3200400"/>
            <a:ext cx="5662440" cy="1979640"/>
          </a:xfrm>
          <a:prstGeom prst="rect">
            <a:avLst/>
          </a:prstGeom>
          <a:noFill/>
          <a:ln>
            <a:noFill/>
          </a:ln>
        </p:spPr>
        <p:style>
          <a:lnRef idx="0"/>
          <a:fillRef idx="0"/>
          <a:effectRef idx="0"/>
          <a:fontRef idx="minor"/>
        </p:style>
        <p:txBody>
          <a:bodyPr lIns="90000" rIns="90000" tIns="45000" bIns="45000"/>
          <a:p>
            <a:pPr algn="ctr">
              <a:lnSpc>
                <a:spcPct val="100000"/>
              </a:lnSpc>
            </a:pPr>
            <a:endParaRPr b="0" lang="en-US" sz="1800" spc="-1" strike="noStrike">
              <a:latin typeface="Arial"/>
            </a:endParaRPr>
          </a:p>
          <a:p>
            <a:pPr algn="ctr">
              <a:lnSpc>
                <a:spcPct val="100000"/>
              </a:lnSpc>
            </a:pPr>
            <a:r>
              <a:rPr b="1" lang="en-US" sz="2000" spc="-1" strike="noStrike">
                <a:solidFill>
                  <a:srgbClr val="000000"/>
                </a:solidFill>
                <a:latin typeface="Raleway"/>
                <a:ea typeface="Raleway"/>
              </a:rPr>
              <a:t>Sunum için kaynaklar </a:t>
            </a:r>
            <a:endParaRPr b="0" lang="en-US" sz="2000" spc="-1" strike="noStrike">
              <a:latin typeface="Arial"/>
            </a:endParaRPr>
          </a:p>
          <a:p>
            <a:pPr algn="ctr">
              <a:lnSpc>
                <a:spcPct val="100000"/>
              </a:lnSpc>
            </a:pPr>
            <a:r>
              <a:rPr b="0" lang="en-US" sz="1500" spc="-1" strike="noStrike" u="sng">
                <a:solidFill>
                  <a:srgbClr val="0563c1"/>
                </a:solidFill>
                <a:uFillTx/>
                <a:latin typeface="Raleway"/>
                <a:ea typeface="Raleway"/>
                <a:hlinkClick r:id="rId4"/>
              </a:rPr>
              <a:t>https</a:t>
            </a:r>
            <a:r>
              <a:rPr b="0" lang="en-US" sz="1500" spc="-1" strike="noStrike" u="sng">
                <a:solidFill>
                  <a:srgbClr val="0563c1"/>
                </a:solidFill>
                <a:uFillTx/>
                <a:latin typeface="Raleway"/>
                <a:ea typeface="Raleway"/>
                <a:hlinkClick r:id="rId5"/>
              </a:rPr>
              <a:t>://medium.com/batech/tagged/webinar</a:t>
            </a:r>
            <a:endParaRPr b="0" lang="en-US" sz="1500" spc="-1" strike="noStrike">
              <a:latin typeface="Arial"/>
            </a:endParaRPr>
          </a:p>
          <a:p>
            <a:pPr algn="ctr">
              <a:lnSpc>
                <a:spcPct val="100000"/>
              </a:lnSpc>
            </a:pPr>
            <a:endParaRPr b="0" lang="en-US" sz="1500" spc="-1" strike="noStrike">
              <a:latin typeface="Arial"/>
            </a:endParaRPr>
          </a:p>
          <a:p>
            <a:pPr algn="ctr">
              <a:lnSpc>
                <a:spcPct val="100000"/>
              </a:lnSpc>
            </a:pPr>
            <a:r>
              <a:rPr b="0" lang="en-US" sz="1500" spc="-1" strike="noStrike" u="sng">
                <a:solidFill>
                  <a:srgbClr val="0563c1"/>
                </a:solidFill>
                <a:uFillTx/>
                <a:latin typeface="Raleway"/>
                <a:ea typeface="Raleway"/>
                <a:hlinkClick r:id="rId6"/>
              </a:rPr>
              <a:t>https://github.com/serkanbingol/aws-webinar-presentation</a:t>
            </a:r>
            <a:endParaRPr b="0" lang="en-US" sz="1500" spc="-1" strike="noStrike">
              <a:latin typeface="Arial"/>
            </a:endParaRPr>
          </a:p>
          <a:p>
            <a:pPr algn="ctr">
              <a:lnSpc>
                <a:spcPct val="100000"/>
              </a:lnSpc>
            </a:pPr>
            <a:endParaRPr b="0" lang="en-US" sz="1500" spc="-1" strike="noStrike">
              <a:latin typeface="Arial"/>
            </a:endParaRPr>
          </a:p>
          <a:p>
            <a:pPr algn="ctr">
              <a:lnSpc>
                <a:spcPct val="100000"/>
              </a:lnSpc>
            </a:pPr>
            <a:r>
              <a:rPr b="0" lang="en-US" sz="1800" spc="-1" strike="noStrike">
                <a:solidFill>
                  <a:srgbClr val="000000"/>
                </a:solidFill>
                <a:latin typeface="Raleway"/>
                <a:ea typeface="Raleway"/>
              </a:rPr>
              <a:t> </a:t>
            </a:r>
            <a:endParaRPr b="0" lang="en-US" sz="1800" spc="-1" strike="noStrike">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Resim 3" descr=""/>
          <p:cNvPicPr/>
          <p:nvPr/>
        </p:nvPicPr>
        <p:blipFill>
          <a:blip r:embed="rId1"/>
          <a:stretch/>
        </p:blipFill>
        <p:spPr>
          <a:xfrm>
            <a:off x="0" y="0"/>
            <a:ext cx="12192480" cy="6857640"/>
          </a:xfrm>
          <a:prstGeom prst="rect">
            <a:avLst/>
          </a:prstGeom>
          <a:ln>
            <a:noFill/>
          </a:ln>
        </p:spPr>
      </p:pic>
      <p:sp>
        <p:nvSpPr>
          <p:cNvPr id="88" name="CustomShape 1"/>
          <p:cNvSpPr/>
          <p:nvPr/>
        </p:nvSpPr>
        <p:spPr>
          <a:xfrm>
            <a:off x="1528920" y="17280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Moderator</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Bilgileri</a:t>
            </a:r>
            <a:endParaRPr b="0" lang="en-US" sz="3200" spc="-1" strike="noStrike">
              <a:latin typeface="Arial"/>
            </a:endParaRPr>
          </a:p>
        </p:txBody>
      </p:sp>
      <p:pic>
        <p:nvPicPr>
          <p:cNvPr id="89" name="Resim 11" descr=""/>
          <p:cNvPicPr/>
          <p:nvPr/>
        </p:nvPicPr>
        <p:blipFill>
          <a:blip r:embed="rId2"/>
          <a:stretch/>
        </p:blipFill>
        <p:spPr>
          <a:xfrm>
            <a:off x="5828400" y="1134000"/>
            <a:ext cx="604080" cy="766080"/>
          </a:xfrm>
          <a:prstGeom prst="rect">
            <a:avLst/>
          </a:prstGeom>
          <a:ln>
            <a:noFill/>
          </a:ln>
        </p:spPr>
      </p:pic>
      <p:sp>
        <p:nvSpPr>
          <p:cNvPr id="90" name="CustomShape 2"/>
          <p:cNvSpPr/>
          <p:nvPr/>
        </p:nvSpPr>
        <p:spPr>
          <a:xfrm>
            <a:off x="3865680" y="1775520"/>
            <a:ext cx="4706640" cy="1541880"/>
          </a:xfrm>
          <a:prstGeom prst="rect">
            <a:avLst/>
          </a:prstGeom>
          <a:solidFill>
            <a:srgbClr val="ffffff"/>
          </a:solidFill>
          <a:ln w="12600">
            <a:noFill/>
          </a:ln>
        </p:spPr>
        <p:style>
          <a:lnRef idx="0"/>
          <a:fillRef idx="0"/>
          <a:effectRef idx="0"/>
          <a:fontRef idx="minor"/>
        </p:style>
      </p:sp>
      <p:sp>
        <p:nvSpPr>
          <p:cNvPr id="91" name="CustomShape 3"/>
          <p:cNvSpPr/>
          <p:nvPr/>
        </p:nvSpPr>
        <p:spPr>
          <a:xfrm>
            <a:off x="3907080" y="1993680"/>
            <a:ext cx="4420440" cy="140004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200" spc="-1" strike="noStrike">
                <a:solidFill>
                  <a:srgbClr val="222a35"/>
                </a:solidFill>
                <a:latin typeface="Antipasto Pro"/>
                <a:ea typeface="Antipasto Pro"/>
              </a:rPr>
              <a:t>Serkan BİNGÖL</a:t>
            </a:r>
            <a:endParaRPr b="0" lang="en-US" sz="3200" spc="-1" strike="noStrike">
              <a:latin typeface="Arial"/>
            </a:endParaRPr>
          </a:p>
          <a:p>
            <a:pPr algn="ctr">
              <a:lnSpc>
                <a:spcPct val="100000"/>
              </a:lnSpc>
            </a:pPr>
            <a:r>
              <a:rPr b="0" lang="en-US" sz="1800" spc="-1" strike="noStrike">
                <a:solidFill>
                  <a:srgbClr val="222a35"/>
                </a:solidFill>
                <a:latin typeface="Antipasto Pro Extralight"/>
                <a:ea typeface="Antipasto Pro Extralight"/>
              </a:rPr>
              <a:t>Technical Team Lead</a:t>
            </a:r>
            <a:endParaRPr b="0" lang="en-US" sz="1800" spc="-1" strike="noStrike">
              <a:latin typeface="Arial"/>
            </a:endParaRPr>
          </a:p>
          <a:p>
            <a:pPr algn="ctr">
              <a:lnSpc>
                <a:spcPct val="100000"/>
              </a:lnSpc>
            </a:pPr>
            <a:r>
              <a:rPr b="0" lang="en-US" sz="1800" spc="-1" strike="noStrike">
                <a:solidFill>
                  <a:srgbClr val="222a35"/>
                </a:solidFill>
                <a:latin typeface="Antipasto Pro Extralight"/>
                <a:ea typeface="Antipasto Pro Extralight"/>
              </a:rPr>
              <a:t>AWS Certified Solution Architect, MCSD, MCT</a:t>
            </a:r>
            <a:endParaRPr b="0" lang="en-US" sz="1800" spc="-1" strike="noStrike">
              <a:latin typeface="Arial"/>
            </a:endParaRPr>
          </a:p>
          <a:p>
            <a:pPr algn="ctr">
              <a:lnSpc>
                <a:spcPct val="100000"/>
              </a:lnSpc>
            </a:pPr>
            <a:endParaRPr b="0" lang="en-US" sz="1800" spc="-1" strike="noStrike">
              <a:latin typeface="Arial"/>
            </a:endParaRPr>
          </a:p>
        </p:txBody>
      </p:sp>
      <p:sp>
        <p:nvSpPr>
          <p:cNvPr id="92" name="CustomShape 4"/>
          <p:cNvSpPr/>
          <p:nvPr/>
        </p:nvSpPr>
        <p:spPr>
          <a:xfrm>
            <a:off x="1128240" y="3611520"/>
            <a:ext cx="4942440" cy="416880"/>
          </a:xfrm>
          <a:prstGeom prst="rect">
            <a:avLst/>
          </a:prstGeom>
          <a:solidFill>
            <a:srgbClr val="ffffff"/>
          </a:solidFill>
          <a:ln w="12600">
            <a:noFill/>
          </a:ln>
        </p:spPr>
        <p:style>
          <a:lnRef idx="0"/>
          <a:fillRef idx="0"/>
          <a:effectRef idx="0"/>
          <a:fontRef idx="minor"/>
        </p:style>
      </p:sp>
      <p:sp>
        <p:nvSpPr>
          <p:cNvPr id="93" name="CustomShape 5"/>
          <p:cNvSpPr/>
          <p:nvPr/>
        </p:nvSpPr>
        <p:spPr>
          <a:xfrm>
            <a:off x="6163560" y="3600360"/>
            <a:ext cx="5163120" cy="416880"/>
          </a:xfrm>
          <a:prstGeom prst="rect">
            <a:avLst/>
          </a:prstGeom>
          <a:solidFill>
            <a:srgbClr val="ffffff"/>
          </a:solidFill>
          <a:ln w="12600">
            <a:noFill/>
          </a:ln>
        </p:spPr>
        <p:style>
          <a:lnRef idx="0"/>
          <a:fillRef idx="0"/>
          <a:effectRef idx="0"/>
          <a:fontRef idx="minor"/>
        </p:style>
      </p:sp>
      <p:sp>
        <p:nvSpPr>
          <p:cNvPr id="94" name="CustomShape 6"/>
          <p:cNvSpPr/>
          <p:nvPr/>
        </p:nvSpPr>
        <p:spPr>
          <a:xfrm>
            <a:off x="6386760" y="3598920"/>
            <a:ext cx="3898440" cy="69948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Antipasto Pro"/>
                <a:ea typeface="Antipasto Pro"/>
              </a:rPr>
              <a:t>BilgeAdam Hesapları</a:t>
            </a:r>
            <a:endParaRPr b="0" lang="en-US" sz="2000" spc="-1" strike="noStrike">
              <a:latin typeface="Arial"/>
            </a:endParaRPr>
          </a:p>
          <a:p>
            <a:pPr>
              <a:lnSpc>
                <a:spcPct val="100000"/>
              </a:lnSpc>
            </a:pPr>
            <a:endParaRPr b="0" lang="en-US" sz="2000" spc="-1" strike="noStrike">
              <a:latin typeface="Arial"/>
            </a:endParaRPr>
          </a:p>
        </p:txBody>
      </p:sp>
      <p:sp>
        <p:nvSpPr>
          <p:cNvPr id="95" name="CustomShape 7"/>
          <p:cNvSpPr/>
          <p:nvPr/>
        </p:nvSpPr>
        <p:spPr>
          <a:xfrm>
            <a:off x="6163560" y="4160520"/>
            <a:ext cx="5163120" cy="1542600"/>
          </a:xfrm>
          <a:prstGeom prst="rect">
            <a:avLst/>
          </a:prstGeom>
          <a:solidFill>
            <a:srgbClr val="ffffff"/>
          </a:solidFill>
          <a:ln w="12600">
            <a:noFill/>
          </a:ln>
        </p:spPr>
        <p:style>
          <a:lnRef idx="0"/>
          <a:fillRef idx="0"/>
          <a:effectRef idx="0"/>
          <a:fontRef idx="minor"/>
        </p:style>
      </p:sp>
      <p:sp>
        <p:nvSpPr>
          <p:cNvPr id="96" name="CustomShape 8"/>
          <p:cNvSpPr/>
          <p:nvPr/>
        </p:nvSpPr>
        <p:spPr>
          <a:xfrm>
            <a:off x="6374160" y="4161960"/>
            <a:ext cx="4696200" cy="1688760"/>
          </a:xfrm>
          <a:prstGeom prst="rect">
            <a:avLst/>
          </a:prstGeom>
          <a:noFill/>
          <a:ln>
            <a:noFill/>
          </a:ln>
        </p:spPr>
        <p:style>
          <a:lnRef idx="0"/>
          <a:fillRef idx="0"/>
          <a:effectRef idx="0"/>
          <a:fontRef idx="minor"/>
        </p:style>
        <p:txBody>
          <a:bodyPr lIns="90000" rIns="90000" tIns="45000" bIns="45000"/>
          <a:p>
            <a:pPr>
              <a:lnSpc>
                <a:spcPct val="150000"/>
              </a:lnSpc>
            </a:pPr>
            <a:r>
              <a:rPr b="0" lang="en-US" sz="1400" spc="-1" strike="noStrike" u="sng">
                <a:solidFill>
                  <a:srgbClr val="67b1fb"/>
                </a:solidFill>
                <a:uFillTx/>
                <a:latin typeface="Raleway"/>
                <a:ea typeface="Raleway"/>
                <a:hlinkClick r:id="rId3"/>
              </a:rPr>
              <a:t>https://www.bilgeadam.com/</a:t>
            </a:r>
            <a:r>
              <a:rPr b="0" lang="en-US" sz="1400" spc="-1" strike="noStrike">
                <a:solidFill>
                  <a:srgbClr val="808080"/>
                </a:solidFill>
                <a:latin typeface="Raleway"/>
                <a:ea typeface="Raleway"/>
              </a:rPr>
              <a:t>   </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4"/>
              </a:rPr>
              <a:t>https://www.linkedin.com/company/bilge-adam/</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5"/>
              </a:rPr>
              <a:t>https://twitter.com/bilgeadam</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6"/>
              </a:rPr>
              <a:t>https://medium.com/batech</a:t>
            </a:r>
            <a:endParaRPr b="0" lang="en-US" sz="1400" spc="-1" strike="noStrike">
              <a:latin typeface="Arial"/>
            </a:endParaRPr>
          </a:p>
          <a:p>
            <a:pPr>
              <a:lnSpc>
                <a:spcPct val="150000"/>
              </a:lnSpc>
            </a:pPr>
            <a:endParaRPr b="0" lang="en-US" sz="1400" spc="-1" strike="noStrike">
              <a:latin typeface="Arial"/>
            </a:endParaRPr>
          </a:p>
        </p:txBody>
      </p:sp>
      <p:sp>
        <p:nvSpPr>
          <p:cNvPr id="97" name="CustomShape 9"/>
          <p:cNvSpPr/>
          <p:nvPr/>
        </p:nvSpPr>
        <p:spPr>
          <a:xfrm>
            <a:off x="1303920" y="3598920"/>
            <a:ext cx="3898440" cy="394560"/>
          </a:xfrm>
          <a:prstGeom prst="rect">
            <a:avLst/>
          </a:prstGeom>
          <a:noFill/>
          <a:ln>
            <a:noFill/>
          </a:ln>
        </p:spPr>
        <p:style>
          <a:lnRef idx="0"/>
          <a:fillRef idx="0"/>
          <a:effectRef idx="0"/>
          <a:fontRef idx="minor"/>
        </p:style>
        <p:txBody>
          <a:bodyPr lIns="90000" rIns="90000" tIns="45000" bIns="45000"/>
          <a:p>
            <a:pPr>
              <a:lnSpc>
                <a:spcPct val="100000"/>
              </a:lnSpc>
            </a:pPr>
            <a:r>
              <a:rPr b="0" lang="en-US" sz="2000" spc="-1" strike="noStrike">
                <a:solidFill>
                  <a:srgbClr val="000000"/>
                </a:solidFill>
                <a:latin typeface="Antipasto Pro"/>
                <a:ea typeface="Antipasto Pro"/>
              </a:rPr>
              <a:t>Kişisel Hesaplar</a:t>
            </a:r>
            <a:endParaRPr b="0" lang="en-US" sz="2000" spc="-1" strike="noStrike">
              <a:latin typeface="Arial"/>
            </a:endParaRPr>
          </a:p>
        </p:txBody>
      </p:sp>
      <p:sp>
        <p:nvSpPr>
          <p:cNvPr id="98" name="CustomShape 10"/>
          <p:cNvSpPr/>
          <p:nvPr/>
        </p:nvSpPr>
        <p:spPr>
          <a:xfrm>
            <a:off x="1128240" y="4171680"/>
            <a:ext cx="4942440" cy="1542600"/>
          </a:xfrm>
          <a:prstGeom prst="rect">
            <a:avLst/>
          </a:prstGeom>
          <a:solidFill>
            <a:srgbClr val="ffffff"/>
          </a:solidFill>
          <a:ln w="12600">
            <a:noFill/>
          </a:ln>
        </p:spPr>
        <p:style>
          <a:lnRef idx="0"/>
          <a:fillRef idx="0"/>
          <a:effectRef idx="0"/>
          <a:fontRef idx="minor"/>
        </p:style>
      </p:sp>
      <p:sp>
        <p:nvSpPr>
          <p:cNvPr id="99" name="CustomShape 11"/>
          <p:cNvSpPr/>
          <p:nvPr/>
        </p:nvSpPr>
        <p:spPr>
          <a:xfrm>
            <a:off x="1343880" y="4156200"/>
            <a:ext cx="3373920" cy="1688760"/>
          </a:xfrm>
          <a:prstGeom prst="rect">
            <a:avLst/>
          </a:prstGeom>
          <a:noFill/>
          <a:ln>
            <a:noFill/>
          </a:ln>
        </p:spPr>
        <p:style>
          <a:lnRef idx="0"/>
          <a:fillRef idx="0"/>
          <a:effectRef idx="0"/>
          <a:fontRef idx="minor"/>
        </p:style>
        <p:txBody>
          <a:bodyPr wrap="none" lIns="90000" rIns="90000" tIns="45000" bIns="45000"/>
          <a:p>
            <a:pPr>
              <a:lnSpc>
                <a:spcPct val="150000"/>
              </a:lnSpc>
            </a:pPr>
            <a:r>
              <a:rPr b="0" lang="en-US" sz="1400" spc="-1" strike="noStrike" u="sng">
                <a:solidFill>
                  <a:srgbClr val="67b1fb"/>
                </a:solidFill>
                <a:uFillTx/>
                <a:latin typeface="Raleway"/>
                <a:ea typeface="Raleway"/>
                <a:hlinkClick r:id="rId7"/>
              </a:rPr>
              <a:t>serkan.bingol@bilgeadam.com</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8"/>
              </a:rPr>
              <a:t>https://www.linkedin.com/in/sbingol/</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9"/>
              </a:rPr>
              <a:t>https://github.com/serkanbingol</a:t>
            </a:r>
            <a:endParaRPr b="0" lang="en-US" sz="1400" spc="-1" strike="noStrike">
              <a:latin typeface="Arial"/>
            </a:endParaRPr>
          </a:p>
          <a:p>
            <a:pPr>
              <a:lnSpc>
                <a:spcPct val="150000"/>
              </a:lnSpc>
            </a:pPr>
            <a:r>
              <a:rPr b="0" lang="en-US" sz="1400" spc="-1" strike="noStrike" u="sng">
                <a:solidFill>
                  <a:srgbClr val="67b1fb"/>
                </a:solidFill>
                <a:uFillTx/>
                <a:latin typeface="Raleway"/>
                <a:ea typeface="Raleway"/>
                <a:hlinkClick r:id="rId10"/>
              </a:rPr>
              <a:t>https://medium.com/@serkanbingoll</a:t>
            </a:r>
            <a:endParaRPr b="0" lang="en-US" sz="1400" spc="-1" strike="noStrike">
              <a:latin typeface="Arial"/>
            </a:endParaRPr>
          </a:p>
          <a:p>
            <a:pPr>
              <a:lnSpc>
                <a:spcPct val="150000"/>
              </a:lnSpc>
            </a:pPr>
            <a:endParaRPr b="0" lang="en-US" sz="1400" spc="-1" strike="noStrike">
              <a:latin typeface="Arial"/>
            </a:endParaRPr>
          </a:p>
        </p:txBody>
      </p:sp>
      <p:sp>
        <p:nvSpPr>
          <p:cNvPr id="100" name="CustomShape 12"/>
          <p:cNvSpPr/>
          <p:nvPr/>
        </p:nvSpPr>
        <p:spPr>
          <a:xfrm flipH="1">
            <a:off x="1370160" y="365760"/>
            <a:ext cx="51840" cy="767880"/>
          </a:xfrm>
          <a:prstGeom prst="rect">
            <a:avLst/>
          </a:prstGeom>
          <a:solidFill>
            <a:srgbClr val="ffffff"/>
          </a:solidFill>
          <a:ln w="12600">
            <a:noFill/>
          </a:ln>
        </p:spPr>
        <p:style>
          <a:lnRef idx="0"/>
          <a:fillRef idx="0"/>
          <a:effectRef idx="0"/>
          <a:fontRef idx="minor"/>
        </p:style>
      </p:sp>
      <p:pic>
        <p:nvPicPr>
          <p:cNvPr id="101" name="Resim 39" descr=""/>
          <p:cNvPicPr/>
          <p:nvPr/>
        </p:nvPicPr>
        <p:blipFill>
          <a:blip r:embed="rId11"/>
          <a:stretch/>
        </p:blipFill>
        <p:spPr>
          <a:xfrm>
            <a:off x="335520" y="346320"/>
            <a:ext cx="806760" cy="80676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Resim 3" descr=""/>
          <p:cNvPicPr/>
          <p:nvPr/>
        </p:nvPicPr>
        <p:blipFill>
          <a:blip r:embed="rId1"/>
          <a:stretch/>
        </p:blipFill>
        <p:spPr>
          <a:xfrm>
            <a:off x="0" y="0"/>
            <a:ext cx="12192480" cy="6857640"/>
          </a:xfrm>
          <a:prstGeom prst="rect">
            <a:avLst/>
          </a:prstGeom>
          <a:ln>
            <a:noFill/>
          </a:ln>
        </p:spPr>
      </p:pic>
      <p:sp>
        <p:nvSpPr>
          <p:cNvPr id="103"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04"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Sunumda kullanılan</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AWS Hizmetleri</a:t>
            </a:r>
            <a:endParaRPr b="0" lang="en-US" sz="3200" spc="-1" strike="noStrike">
              <a:latin typeface="Arial"/>
            </a:endParaRPr>
          </a:p>
        </p:txBody>
      </p:sp>
      <p:sp>
        <p:nvSpPr>
          <p:cNvPr id="105" name="CustomShape 3"/>
          <p:cNvSpPr/>
          <p:nvPr/>
        </p:nvSpPr>
        <p:spPr>
          <a:xfrm>
            <a:off x="5728680" y="-88920"/>
            <a:ext cx="6463800" cy="6946560"/>
          </a:xfrm>
          <a:prstGeom prst="rect">
            <a:avLst/>
          </a:prstGeom>
          <a:solidFill>
            <a:srgbClr val="ffffff"/>
          </a:solidFill>
          <a:ln w="12600">
            <a:noFill/>
          </a:ln>
        </p:spPr>
        <p:style>
          <a:lnRef idx="0"/>
          <a:fillRef idx="0"/>
          <a:effectRef idx="0"/>
          <a:fontRef idx="minor"/>
        </p:style>
      </p:sp>
      <p:sp>
        <p:nvSpPr>
          <p:cNvPr id="106" name="CustomShape 4"/>
          <p:cNvSpPr/>
          <p:nvPr/>
        </p:nvSpPr>
        <p:spPr>
          <a:xfrm>
            <a:off x="6126480" y="843840"/>
            <a:ext cx="5538960" cy="549432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AWS High Availability için genel bilgilendirme</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VPC ( Subnets, Route Tables, Security Groups, Internet Gateway, NAT Gateway )</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EIP – Elastic IP Addresses</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IAM</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EC2 Instances</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ELB -Elastic Load Balancing  &amp; Health Checks</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Auto Scaling ( Launch Configuration &amp; Auto Scaling Groups &amp; Scaling Plan  )</a:t>
            </a:r>
            <a:endParaRPr b="0" lang="en-US" sz="1800" spc="-1" strike="noStrike">
              <a:latin typeface="Arial"/>
            </a:endParaRPr>
          </a:p>
          <a:p>
            <a:pPr marL="216000" indent="-215640">
              <a:lnSpc>
                <a:spcPct val="150000"/>
              </a:lnSpc>
              <a:spcAft>
                <a:spcPts val="865"/>
              </a:spcAft>
              <a:buClr>
                <a:srgbClr val="000000"/>
              </a:buClr>
              <a:buSzPct val="45000"/>
              <a:buFont typeface="Wingdings" charset="2"/>
              <a:buChar char=""/>
            </a:pPr>
            <a:r>
              <a:rPr b="0" lang="en-US" sz="1800" spc="-1" strike="noStrike">
                <a:solidFill>
                  <a:srgbClr val="000000"/>
                </a:solidFill>
                <a:latin typeface="Raleway"/>
                <a:ea typeface="Raleway"/>
              </a:rPr>
              <a:t>RDS Multi-AZ Deployment</a:t>
            </a:r>
            <a:endParaRPr b="0" lang="en-US" sz="1800" spc="-1" strike="noStrike">
              <a:latin typeface="Arial"/>
            </a:endParaRPr>
          </a:p>
          <a:p>
            <a:pPr>
              <a:lnSpc>
                <a:spcPct val="150000"/>
              </a:lnSpc>
            </a:pPr>
            <a:endParaRPr b="0" lang="en-US" sz="1800" spc="-1" strike="noStrike">
              <a:latin typeface="Arial"/>
            </a:endParaRPr>
          </a:p>
        </p:txBody>
      </p:sp>
      <p:pic>
        <p:nvPicPr>
          <p:cNvPr id="107" name="Resim 12" descr=""/>
          <p:cNvPicPr/>
          <p:nvPr/>
        </p:nvPicPr>
        <p:blipFill>
          <a:blip r:embed="rId2"/>
          <a:stretch/>
        </p:blipFill>
        <p:spPr>
          <a:xfrm>
            <a:off x="335520" y="346320"/>
            <a:ext cx="806760" cy="80676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Resim 3" descr=""/>
          <p:cNvPicPr/>
          <p:nvPr/>
        </p:nvPicPr>
        <p:blipFill>
          <a:blip r:embed="rId1"/>
          <a:stretch/>
        </p:blipFill>
        <p:spPr>
          <a:xfrm>
            <a:off x="0" y="-1550160"/>
            <a:ext cx="12191760" cy="5291280"/>
          </a:xfrm>
          <a:prstGeom prst="rect">
            <a:avLst/>
          </a:prstGeom>
          <a:ln>
            <a:noFill/>
          </a:ln>
        </p:spPr>
      </p:pic>
      <p:sp>
        <p:nvSpPr>
          <p:cNvPr id="109"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10" name="CustomShape 2"/>
          <p:cNvSpPr/>
          <p:nvPr/>
        </p:nvSpPr>
        <p:spPr>
          <a:xfrm>
            <a:off x="1528920" y="211320"/>
            <a:ext cx="684792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High Availability ve</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High Availability Ana Etkenleri </a:t>
            </a:r>
            <a:endParaRPr b="0" lang="en-US" sz="3200" spc="-1" strike="noStrike">
              <a:latin typeface="Arial"/>
            </a:endParaRPr>
          </a:p>
        </p:txBody>
      </p:sp>
      <p:pic>
        <p:nvPicPr>
          <p:cNvPr id="111" name="Resim 12" descr=""/>
          <p:cNvPicPr/>
          <p:nvPr/>
        </p:nvPicPr>
        <p:blipFill>
          <a:blip r:embed="rId2"/>
          <a:stretch/>
        </p:blipFill>
        <p:spPr>
          <a:xfrm>
            <a:off x="335520" y="346320"/>
            <a:ext cx="806760" cy="806760"/>
          </a:xfrm>
          <a:prstGeom prst="rect">
            <a:avLst/>
          </a:prstGeom>
          <a:ln>
            <a:noFill/>
          </a:ln>
        </p:spPr>
      </p:pic>
      <p:sp>
        <p:nvSpPr>
          <p:cNvPr id="112" name="CustomShape 3"/>
          <p:cNvSpPr/>
          <p:nvPr/>
        </p:nvSpPr>
        <p:spPr>
          <a:xfrm>
            <a:off x="0" y="1499760"/>
            <a:ext cx="12191760" cy="5357880"/>
          </a:xfrm>
          <a:prstGeom prst="rect">
            <a:avLst/>
          </a:prstGeom>
          <a:solidFill>
            <a:srgbClr val="ffffff"/>
          </a:solidFill>
          <a:ln w="12600">
            <a:noFill/>
          </a:ln>
        </p:spPr>
        <p:style>
          <a:lnRef idx="0"/>
          <a:fillRef idx="0"/>
          <a:effectRef idx="0"/>
          <a:fontRef idx="minor"/>
        </p:style>
      </p:sp>
      <p:sp>
        <p:nvSpPr>
          <p:cNvPr id="113" name="CustomShape 4"/>
          <p:cNvSpPr/>
          <p:nvPr/>
        </p:nvSpPr>
        <p:spPr>
          <a:xfrm>
            <a:off x="368640" y="3602160"/>
            <a:ext cx="3904200" cy="297072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289"/>
              </a:spcAft>
              <a:buClr>
                <a:srgbClr val="000000"/>
              </a:buClr>
              <a:buSzPct val="45000"/>
              <a:buFont typeface="Wingdings" charset="2"/>
              <a:buChar char=""/>
            </a:pPr>
            <a:r>
              <a:rPr b="1" lang="en-US" sz="1800" spc="-1" strike="noStrike">
                <a:solidFill>
                  <a:srgbClr val="000000"/>
                </a:solidFill>
                <a:latin typeface="Raleway"/>
                <a:ea typeface="Raleway"/>
              </a:rPr>
              <a:t>Fault Tolerance : </a:t>
            </a:r>
            <a:r>
              <a:rPr b="0" lang="en-US" sz="1800" spc="-1" strike="noStrike">
                <a:solidFill>
                  <a:srgbClr val="000000"/>
                </a:solidFill>
                <a:latin typeface="Raleway"/>
                <a:ea typeface="Raleway"/>
              </a:rPr>
              <a:t>Türkçe karşılığı olarak “Hata Toleransı” olarak çevirebiliriz. Bir uygulamada, bölümlerden herhangi birinin çalışmamasına rağmen  uygulamanın düzgün çalışmaya devam edebilme özelliğidir.</a:t>
            </a:r>
            <a:endParaRPr b="0" lang="en-US" sz="1800" spc="-1" strike="noStrike">
              <a:latin typeface="Arial"/>
            </a:endParaRPr>
          </a:p>
        </p:txBody>
      </p:sp>
      <p:sp>
        <p:nvSpPr>
          <p:cNvPr id="114" name="TextShape 5"/>
          <p:cNvSpPr txBox="1"/>
          <p:nvPr/>
        </p:nvSpPr>
        <p:spPr>
          <a:xfrm>
            <a:off x="380160" y="1828800"/>
            <a:ext cx="11598480" cy="1833120"/>
          </a:xfrm>
          <a:prstGeom prst="rect">
            <a:avLst/>
          </a:prstGeom>
          <a:noFill/>
          <a:ln>
            <a:noFill/>
          </a:ln>
        </p:spPr>
        <p:txBody>
          <a:bodyPr lIns="90000" rIns="90000" tIns="45000" bIns="45000"/>
          <a:p>
            <a:pPr>
              <a:lnSpc>
                <a:spcPct val="150000"/>
              </a:lnSpc>
            </a:pPr>
            <a:r>
              <a:rPr b="1" lang="en-US" sz="1800" spc="-1" strike="noStrike">
                <a:solidFill>
                  <a:srgbClr val="000000"/>
                </a:solidFill>
                <a:latin typeface="Raleway"/>
                <a:ea typeface="Raleway"/>
              </a:rPr>
              <a:t>High Availability :</a:t>
            </a:r>
            <a:r>
              <a:rPr b="0" lang="en-US" sz="1800" spc="-1" strike="noStrike">
                <a:solidFill>
                  <a:srgbClr val="000000"/>
                </a:solidFill>
                <a:latin typeface="Raleway"/>
                <a:ea typeface="Raleway"/>
              </a:rPr>
              <a:t> Türkçe karşılığı olarak “Yüksek Erişebilirlik” olarak çevirebiliriz. Çalışmış olduğumuz uygulamalarımızı, servislerimizi birden fazla server üzerine yayarak, herhangi bir server üzerinde oluşabilecek hatadan dolayı , çalışan sistemin etkilenmemesi için kullanılmaktadır.</a:t>
            </a:r>
            <a:endParaRPr b="0" lang="en-US" sz="1800" spc="-1" strike="noStrike">
              <a:latin typeface="Arial"/>
            </a:endParaRPr>
          </a:p>
          <a:p>
            <a:endParaRPr b="0" lang="en-US" sz="1800" spc="-1" strike="noStrike">
              <a:latin typeface="Arial"/>
            </a:endParaRPr>
          </a:p>
          <a:p>
            <a:r>
              <a:rPr b="1" lang="en-US" sz="1800" spc="-1" strike="noStrike">
                <a:solidFill>
                  <a:srgbClr val="000000"/>
                </a:solidFill>
                <a:latin typeface="Raleway"/>
                <a:ea typeface="Raleway"/>
              </a:rPr>
              <a:t>Ana Etkenler:</a:t>
            </a:r>
            <a:endParaRPr b="0" lang="en-US" sz="1800" spc="-1" strike="noStrike">
              <a:latin typeface="Arial"/>
            </a:endParaRPr>
          </a:p>
        </p:txBody>
      </p:sp>
      <p:sp>
        <p:nvSpPr>
          <p:cNvPr id="115" name="CustomShape 6"/>
          <p:cNvSpPr/>
          <p:nvPr/>
        </p:nvSpPr>
        <p:spPr>
          <a:xfrm>
            <a:off x="4220640" y="3602160"/>
            <a:ext cx="3904200" cy="2970000"/>
          </a:xfrm>
          <a:prstGeom prst="rect">
            <a:avLst/>
          </a:prstGeom>
          <a:noFill/>
          <a:ln>
            <a:noFill/>
          </a:ln>
        </p:spPr>
        <p:style>
          <a:lnRef idx="0"/>
          <a:fillRef idx="0"/>
          <a:effectRef idx="0"/>
          <a:fontRef idx="minor"/>
        </p:style>
        <p:txBody>
          <a:bodyPr lIns="90000" rIns="90000" tIns="45000" bIns="45000"/>
          <a:p>
            <a:pPr marL="216000" indent="-215640">
              <a:lnSpc>
                <a:spcPct val="150000"/>
              </a:lnSpc>
              <a:buClr>
                <a:srgbClr val="000000"/>
              </a:buClr>
              <a:buSzPct val="45000"/>
              <a:buFont typeface="Wingdings" charset="2"/>
              <a:buChar char=""/>
            </a:pPr>
            <a:r>
              <a:rPr b="1" lang="en-US" sz="1800" spc="-1" strike="noStrike">
                <a:solidFill>
                  <a:srgbClr val="000000"/>
                </a:solidFill>
                <a:latin typeface="Raleway"/>
                <a:ea typeface="Raleway"/>
              </a:rPr>
              <a:t>Scalability : </a:t>
            </a:r>
            <a:r>
              <a:rPr b="0" lang="en-US" sz="1800" spc="-1" strike="noStrike">
                <a:solidFill>
                  <a:srgbClr val="000000"/>
                </a:solidFill>
                <a:latin typeface="Raleway"/>
                <a:ea typeface="Raleway"/>
              </a:rPr>
              <a:t>Türkçe karşılığı olarak “Ölçeklenebilirlik” olarak çevirebiliriz. Bir uygulamada, yapısal ve mimari tasarım açısından değişiklik gerçekleştirmeden kendi içinde büyümeyi barındırma kabiliyetidir</a:t>
            </a:r>
            <a:endParaRPr b="0" lang="en-US" sz="1800" spc="-1" strike="noStrike">
              <a:latin typeface="Arial"/>
            </a:endParaRPr>
          </a:p>
        </p:txBody>
      </p:sp>
      <p:sp>
        <p:nvSpPr>
          <p:cNvPr id="116" name="CustomShape 7"/>
          <p:cNvSpPr/>
          <p:nvPr/>
        </p:nvSpPr>
        <p:spPr>
          <a:xfrm>
            <a:off x="8216640" y="3602160"/>
            <a:ext cx="3904200" cy="2970720"/>
          </a:xfrm>
          <a:prstGeom prst="rect">
            <a:avLst/>
          </a:prstGeom>
          <a:noFill/>
          <a:ln>
            <a:noFill/>
          </a:ln>
        </p:spPr>
        <p:style>
          <a:lnRef idx="0"/>
          <a:fillRef idx="0"/>
          <a:effectRef idx="0"/>
          <a:fontRef idx="minor"/>
        </p:style>
        <p:txBody>
          <a:bodyPr lIns="90000" rIns="90000" tIns="45000" bIns="45000"/>
          <a:p>
            <a:pPr marL="216000" indent="-215640">
              <a:lnSpc>
                <a:spcPct val="150000"/>
              </a:lnSpc>
              <a:spcAft>
                <a:spcPts val="575"/>
              </a:spcAft>
              <a:buClr>
                <a:srgbClr val="000000"/>
              </a:buClr>
              <a:buSzPct val="45000"/>
              <a:buFont typeface="Wingdings" charset="2"/>
              <a:buChar char=""/>
            </a:pPr>
            <a:r>
              <a:rPr b="1" lang="en-US" sz="1800" spc="-1" strike="noStrike">
                <a:solidFill>
                  <a:srgbClr val="000000"/>
                </a:solidFill>
                <a:latin typeface="Raleway"/>
                <a:ea typeface="Raleway"/>
              </a:rPr>
              <a:t>Recoverability : </a:t>
            </a:r>
            <a:r>
              <a:rPr b="0" lang="en-US" sz="1800" spc="-1" strike="noStrike">
                <a:solidFill>
                  <a:srgbClr val="000000"/>
                </a:solidFill>
                <a:latin typeface="Raleway"/>
                <a:ea typeface="Raleway"/>
              </a:rPr>
              <a:t>Türkçe karşılığı olarak “Geri Döndürülebilirlik” olarak çevirebiliriz. Bir uygulamada, herhangi bir felaket senaryosu karşılığında hizmetin geri döndürülebilmesi için gereken prosedür ve süreçlerdir.</a:t>
            </a:r>
            <a:endParaRPr b="0" lang="en-US" sz="1800" spc="-1" strike="noStrike">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7" name="Resim 3" descr=""/>
          <p:cNvPicPr/>
          <p:nvPr/>
        </p:nvPicPr>
        <p:blipFill>
          <a:blip r:embed="rId1"/>
          <a:stretch/>
        </p:blipFill>
        <p:spPr>
          <a:xfrm>
            <a:off x="0" y="-1550160"/>
            <a:ext cx="12191760" cy="5291280"/>
          </a:xfrm>
          <a:prstGeom prst="rect">
            <a:avLst/>
          </a:prstGeom>
          <a:ln>
            <a:noFill/>
          </a:ln>
        </p:spPr>
      </p:pic>
      <p:sp>
        <p:nvSpPr>
          <p:cNvPr id="118"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19" name="CustomShape 2"/>
          <p:cNvSpPr/>
          <p:nvPr/>
        </p:nvSpPr>
        <p:spPr>
          <a:xfrm>
            <a:off x="1528920" y="211320"/>
            <a:ext cx="6847920" cy="10645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ffffff"/>
                </a:solidFill>
                <a:latin typeface="Antipasto Pro"/>
                <a:ea typeface="Antipasto Pro"/>
              </a:rPr>
              <a:t>High Availability </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Örneği</a:t>
            </a:r>
            <a:endParaRPr b="0" lang="en-US" sz="3200" spc="-1" strike="noStrike">
              <a:latin typeface="Arial"/>
            </a:endParaRPr>
          </a:p>
        </p:txBody>
      </p:sp>
      <p:pic>
        <p:nvPicPr>
          <p:cNvPr id="120" name="Resim 12" descr=""/>
          <p:cNvPicPr/>
          <p:nvPr/>
        </p:nvPicPr>
        <p:blipFill>
          <a:blip r:embed="rId2"/>
          <a:stretch/>
        </p:blipFill>
        <p:spPr>
          <a:xfrm>
            <a:off x="335520" y="346320"/>
            <a:ext cx="806760" cy="806760"/>
          </a:xfrm>
          <a:prstGeom prst="rect">
            <a:avLst/>
          </a:prstGeom>
          <a:ln>
            <a:noFill/>
          </a:ln>
        </p:spPr>
      </p:pic>
      <p:sp>
        <p:nvSpPr>
          <p:cNvPr id="121" name="CustomShape 3"/>
          <p:cNvSpPr/>
          <p:nvPr/>
        </p:nvSpPr>
        <p:spPr>
          <a:xfrm>
            <a:off x="360" y="1499760"/>
            <a:ext cx="12191760" cy="5357880"/>
          </a:xfrm>
          <a:prstGeom prst="rect">
            <a:avLst/>
          </a:prstGeom>
          <a:solidFill>
            <a:srgbClr val="ffffff"/>
          </a:solidFill>
          <a:ln w="12600">
            <a:noFill/>
          </a:ln>
        </p:spPr>
        <p:style>
          <a:lnRef idx="0"/>
          <a:fillRef idx="0"/>
          <a:effectRef idx="0"/>
          <a:fontRef idx="minor"/>
        </p:style>
      </p:sp>
      <p:sp>
        <p:nvSpPr>
          <p:cNvPr id="122" name="CustomShape 4"/>
          <p:cNvSpPr/>
          <p:nvPr/>
        </p:nvSpPr>
        <p:spPr>
          <a:xfrm flipV="1">
            <a:off x="1734840" y="4076640"/>
            <a:ext cx="2171880" cy="487080"/>
          </a:xfrm>
          <a:prstGeom prst="bentConnector3">
            <a:avLst>
              <a:gd name="adj1" fmla="val 50000"/>
            </a:avLst>
          </a:prstGeom>
          <a:noFill/>
          <a:ln w="25560">
            <a:solidFill>
              <a:srgbClr val="c00000"/>
            </a:solidFill>
            <a:round/>
          </a:ln>
          <a:effectLst>
            <a:outerShdw dist="37674" dir="2700000">
              <a:srgbClr val="000000">
                <a:alpha val="40000"/>
              </a:srgbClr>
            </a:outerShdw>
          </a:effectLst>
        </p:spPr>
        <p:style>
          <a:lnRef idx="0"/>
          <a:fillRef idx="0"/>
          <a:effectRef idx="0"/>
          <a:fontRef idx="minor"/>
        </p:style>
      </p:sp>
      <p:sp>
        <p:nvSpPr>
          <p:cNvPr id="123" name="CustomShape 5"/>
          <p:cNvSpPr/>
          <p:nvPr/>
        </p:nvSpPr>
        <p:spPr>
          <a:xfrm>
            <a:off x="1734840" y="3586680"/>
            <a:ext cx="2171880" cy="493920"/>
          </a:xfrm>
          <a:prstGeom prst="bentConnector3">
            <a:avLst>
              <a:gd name="adj1" fmla="val 50000"/>
            </a:avLst>
          </a:prstGeom>
          <a:noFill/>
          <a:ln w="25560">
            <a:solidFill>
              <a:srgbClr val="c00000"/>
            </a:solidFill>
            <a:round/>
          </a:ln>
          <a:effectLst>
            <a:outerShdw dist="37674" dir="2700000">
              <a:srgbClr val="000000">
                <a:alpha val="40000"/>
              </a:srgbClr>
            </a:outerShdw>
          </a:effectLst>
        </p:spPr>
        <p:style>
          <a:lnRef idx="0"/>
          <a:fillRef idx="0"/>
          <a:effectRef idx="0"/>
          <a:fontRef idx="minor"/>
        </p:style>
      </p:sp>
      <p:pic>
        <p:nvPicPr>
          <p:cNvPr id="124" name="Picture 8" descr=""/>
          <p:cNvPicPr/>
          <p:nvPr/>
        </p:nvPicPr>
        <p:blipFill>
          <a:blip r:embed="rId3"/>
          <a:stretch/>
        </p:blipFill>
        <p:spPr>
          <a:xfrm>
            <a:off x="439920" y="3001680"/>
            <a:ext cx="1293840" cy="1168200"/>
          </a:xfrm>
          <a:prstGeom prst="rect">
            <a:avLst/>
          </a:prstGeom>
          <a:ln>
            <a:noFill/>
          </a:ln>
          <a:effectLst>
            <a:outerShdw dist="37674" dir="2700000">
              <a:srgbClr val="000000">
                <a:alpha val="40000"/>
              </a:srgbClr>
            </a:outerShdw>
          </a:effectLst>
        </p:spPr>
      </p:pic>
      <p:sp>
        <p:nvSpPr>
          <p:cNvPr id="125" name="CustomShape 6"/>
          <p:cNvSpPr/>
          <p:nvPr/>
        </p:nvSpPr>
        <p:spPr>
          <a:xfrm>
            <a:off x="555480" y="5154120"/>
            <a:ext cx="1062720" cy="60948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262626"/>
                </a:solidFill>
                <a:latin typeface="Raleway"/>
                <a:ea typeface="Amazon Ember"/>
              </a:rPr>
              <a:t>App servers</a:t>
            </a:r>
            <a:endParaRPr b="0" lang="en-US" sz="1400" spc="-1" strike="noStrike">
              <a:latin typeface="Arial"/>
            </a:endParaRPr>
          </a:p>
        </p:txBody>
      </p:sp>
      <p:pic>
        <p:nvPicPr>
          <p:cNvPr id="126" name="Picture 10" descr=""/>
          <p:cNvPicPr/>
          <p:nvPr/>
        </p:nvPicPr>
        <p:blipFill>
          <a:blip r:embed="rId4"/>
          <a:stretch/>
        </p:blipFill>
        <p:spPr>
          <a:xfrm>
            <a:off x="439920" y="3984840"/>
            <a:ext cx="1293840" cy="1168200"/>
          </a:xfrm>
          <a:prstGeom prst="rect">
            <a:avLst/>
          </a:prstGeom>
          <a:ln>
            <a:noFill/>
          </a:ln>
          <a:effectLst>
            <a:outerShdw dist="37674" dir="2700000">
              <a:srgbClr val="000000">
                <a:alpha val="40000"/>
              </a:srgbClr>
            </a:outerShdw>
          </a:effectLst>
        </p:spPr>
      </p:pic>
      <p:pic>
        <p:nvPicPr>
          <p:cNvPr id="127" name="Picture 11" descr=""/>
          <p:cNvPicPr/>
          <p:nvPr/>
        </p:nvPicPr>
        <p:blipFill>
          <a:blip r:embed="rId5"/>
          <a:stretch/>
        </p:blipFill>
        <p:spPr>
          <a:xfrm>
            <a:off x="3907440" y="3586320"/>
            <a:ext cx="1342800" cy="988920"/>
          </a:xfrm>
          <a:prstGeom prst="rect">
            <a:avLst/>
          </a:prstGeom>
          <a:ln>
            <a:noFill/>
          </a:ln>
          <a:effectLst>
            <a:outerShdw dist="37674" dir="2700000">
              <a:srgbClr val="000000">
                <a:alpha val="40000"/>
              </a:srgbClr>
            </a:outerShdw>
          </a:effectLst>
        </p:spPr>
      </p:pic>
      <p:sp>
        <p:nvSpPr>
          <p:cNvPr id="128" name="CustomShape 7"/>
          <p:cNvSpPr/>
          <p:nvPr/>
        </p:nvSpPr>
        <p:spPr>
          <a:xfrm flipV="1">
            <a:off x="1734840" y="4076280"/>
            <a:ext cx="2171880" cy="487080"/>
          </a:xfrm>
          <a:prstGeom prst="bentConnector3">
            <a:avLst>
              <a:gd name="adj1" fmla="val 50000"/>
            </a:avLst>
          </a:prstGeom>
          <a:noFill/>
          <a:ln w="19080">
            <a:solidFill>
              <a:srgbClr val="0070c0"/>
            </a:solidFill>
            <a:round/>
          </a:ln>
          <a:effectLst>
            <a:outerShdw dist="37674" dir="2700000">
              <a:srgbClr val="000000">
                <a:alpha val="40000"/>
              </a:srgbClr>
            </a:outerShdw>
          </a:effectLst>
        </p:spPr>
        <p:style>
          <a:lnRef idx="0"/>
          <a:fillRef idx="0"/>
          <a:effectRef idx="0"/>
          <a:fontRef idx="minor"/>
        </p:style>
      </p:sp>
      <p:sp>
        <p:nvSpPr>
          <p:cNvPr id="129" name="CustomShape 8"/>
          <p:cNvSpPr/>
          <p:nvPr/>
        </p:nvSpPr>
        <p:spPr>
          <a:xfrm>
            <a:off x="1734840" y="3586320"/>
            <a:ext cx="2171880" cy="493920"/>
          </a:xfrm>
          <a:prstGeom prst="bentConnector3">
            <a:avLst>
              <a:gd name="adj1" fmla="val 50000"/>
            </a:avLst>
          </a:prstGeom>
          <a:noFill/>
          <a:ln w="19080">
            <a:solidFill>
              <a:srgbClr val="0070c0"/>
            </a:solidFill>
            <a:round/>
          </a:ln>
          <a:effectLst>
            <a:outerShdw dist="37674" dir="2700000">
              <a:srgbClr val="000000">
                <a:alpha val="40000"/>
              </a:srgbClr>
            </a:outerShdw>
          </a:effectLst>
        </p:spPr>
        <p:style>
          <a:lnRef idx="0"/>
          <a:fillRef idx="0"/>
          <a:effectRef idx="0"/>
          <a:fontRef idx="minor"/>
        </p:style>
      </p:sp>
      <p:sp>
        <p:nvSpPr>
          <p:cNvPr id="130" name="CustomShape 9"/>
          <p:cNvSpPr/>
          <p:nvPr/>
        </p:nvSpPr>
        <p:spPr>
          <a:xfrm>
            <a:off x="3999960" y="4635360"/>
            <a:ext cx="1158120" cy="60948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262626"/>
                </a:solidFill>
                <a:latin typeface="Raleway"/>
                <a:ea typeface="Amazon Ember"/>
              </a:rPr>
              <a:t>Database server</a:t>
            </a:r>
            <a:endParaRPr b="0" lang="en-US" sz="1400" spc="-1" strike="noStrike">
              <a:latin typeface="Arial"/>
            </a:endParaRPr>
          </a:p>
        </p:txBody>
      </p:sp>
      <p:sp>
        <p:nvSpPr>
          <p:cNvPr id="131" name="CustomShape 10"/>
          <p:cNvSpPr/>
          <p:nvPr/>
        </p:nvSpPr>
        <p:spPr>
          <a:xfrm>
            <a:off x="3907440" y="3547080"/>
            <a:ext cx="1342800" cy="1075320"/>
          </a:xfrm>
          <a:prstGeom prst="mathMultiply">
            <a:avLst>
              <a:gd name="adj1" fmla="val 23520"/>
            </a:avLst>
          </a:prstGeom>
          <a:solidFill>
            <a:srgbClr val="ff0000"/>
          </a:solidFill>
          <a:ln w="9360">
            <a:noFill/>
          </a:ln>
          <a:effectLst>
            <a:outerShdw dist="37674" dir="2700000">
              <a:srgbClr val="000000">
                <a:alpha val="40000"/>
              </a:srgbClr>
            </a:outerShdw>
          </a:effectLst>
        </p:spPr>
        <p:style>
          <a:lnRef idx="0"/>
          <a:fillRef idx="0"/>
          <a:effectRef idx="0"/>
          <a:fontRef idx="minor"/>
        </p:style>
      </p:sp>
      <p:grpSp>
        <p:nvGrpSpPr>
          <p:cNvPr id="132" name="Group 11"/>
          <p:cNvGrpSpPr/>
          <p:nvPr/>
        </p:nvGrpSpPr>
        <p:grpSpPr>
          <a:xfrm>
            <a:off x="285840" y="2948040"/>
            <a:ext cx="1601640" cy="2262240"/>
            <a:chOff x="285840" y="2948040"/>
            <a:chExt cx="1601640" cy="2262240"/>
          </a:xfrm>
        </p:grpSpPr>
        <p:sp>
          <p:nvSpPr>
            <p:cNvPr id="133" name="CustomShape 12"/>
            <p:cNvSpPr/>
            <p:nvPr/>
          </p:nvSpPr>
          <p:spPr>
            <a:xfrm>
              <a:off x="285840" y="3927960"/>
              <a:ext cx="1601640" cy="1282320"/>
            </a:xfrm>
            <a:prstGeom prst="mathMultiply">
              <a:avLst>
                <a:gd name="adj1" fmla="val 23520"/>
              </a:avLst>
            </a:prstGeom>
            <a:solidFill>
              <a:srgbClr val="ff0000"/>
            </a:solidFill>
            <a:ln w="9360">
              <a:noFill/>
            </a:ln>
            <a:effectLst>
              <a:outerShdw dist="37674" dir="2700000">
                <a:srgbClr val="000000">
                  <a:alpha val="40000"/>
                </a:srgbClr>
              </a:outerShdw>
            </a:effectLst>
          </p:spPr>
          <p:style>
            <a:lnRef idx="0"/>
            <a:fillRef idx="0"/>
            <a:effectRef idx="0"/>
            <a:fontRef idx="minor"/>
          </p:style>
        </p:sp>
        <p:sp>
          <p:nvSpPr>
            <p:cNvPr id="134" name="CustomShape 13"/>
            <p:cNvSpPr/>
            <p:nvPr/>
          </p:nvSpPr>
          <p:spPr>
            <a:xfrm>
              <a:off x="285840" y="2948040"/>
              <a:ext cx="1601640" cy="1282320"/>
            </a:xfrm>
            <a:prstGeom prst="mathMultiply">
              <a:avLst>
                <a:gd name="adj1" fmla="val 23520"/>
              </a:avLst>
            </a:prstGeom>
            <a:solidFill>
              <a:srgbClr val="ff0000"/>
            </a:solidFill>
            <a:ln w="9360">
              <a:noFill/>
            </a:ln>
            <a:effectLst>
              <a:outerShdw dist="37674" dir="2700000">
                <a:srgbClr val="000000">
                  <a:alpha val="40000"/>
                </a:srgbClr>
              </a:outerShdw>
            </a:effectLst>
          </p:spPr>
          <p:style>
            <a:lnRef idx="0"/>
            <a:fillRef idx="0"/>
            <a:effectRef idx="0"/>
            <a:fontRef idx="minor"/>
          </p:style>
        </p:sp>
      </p:grpSp>
      <p:grpSp>
        <p:nvGrpSpPr>
          <p:cNvPr id="135" name="Group 14"/>
          <p:cNvGrpSpPr/>
          <p:nvPr/>
        </p:nvGrpSpPr>
        <p:grpSpPr>
          <a:xfrm>
            <a:off x="7004520" y="3586680"/>
            <a:ext cx="2171880" cy="977400"/>
            <a:chOff x="7004520" y="3586680"/>
            <a:chExt cx="2171880" cy="977400"/>
          </a:xfrm>
        </p:grpSpPr>
        <p:sp>
          <p:nvSpPr>
            <p:cNvPr id="136" name="CustomShape 15"/>
            <p:cNvSpPr/>
            <p:nvPr/>
          </p:nvSpPr>
          <p:spPr>
            <a:xfrm flipV="1">
              <a:off x="7004520" y="3589560"/>
              <a:ext cx="2171880" cy="487080"/>
            </a:xfrm>
            <a:prstGeom prst="bentConnector3">
              <a:avLst>
                <a:gd name="adj1" fmla="val 50000"/>
              </a:avLst>
            </a:prstGeom>
            <a:noFill/>
            <a:ln w="25560">
              <a:solidFill>
                <a:srgbClr val="c00000"/>
              </a:solidFill>
              <a:round/>
            </a:ln>
            <a:effectLst>
              <a:outerShdw dist="37674" dir="2700000">
                <a:srgbClr val="000000">
                  <a:alpha val="40000"/>
                </a:srgbClr>
              </a:outerShdw>
            </a:effectLst>
          </p:spPr>
          <p:style>
            <a:lnRef idx="0"/>
            <a:fillRef idx="0"/>
            <a:effectRef idx="0"/>
            <a:fontRef idx="minor"/>
          </p:style>
        </p:sp>
        <p:sp>
          <p:nvSpPr>
            <p:cNvPr id="137" name="CustomShape 16"/>
            <p:cNvSpPr/>
            <p:nvPr/>
          </p:nvSpPr>
          <p:spPr>
            <a:xfrm>
              <a:off x="7004520" y="3586680"/>
              <a:ext cx="2171880" cy="493920"/>
            </a:xfrm>
            <a:prstGeom prst="bentConnector3">
              <a:avLst>
                <a:gd name="adj1" fmla="val 50000"/>
              </a:avLst>
            </a:prstGeom>
            <a:noFill/>
            <a:ln w="25560">
              <a:solidFill>
                <a:srgbClr val="c00000"/>
              </a:solidFill>
              <a:round/>
            </a:ln>
            <a:effectLst>
              <a:outerShdw dist="37674" dir="2700000">
                <a:srgbClr val="000000">
                  <a:alpha val="40000"/>
                </a:srgbClr>
              </a:outerShdw>
            </a:effectLst>
          </p:spPr>
          <p:style>
            <a:lnRef idx="0"/>
            <a:fillRef idx="0"/>
            <a:effectRef idx="0"/>
            <a:fontRef idx="minor"/>
          </p:style>
        </p:sp>
      </p:grpSp>
      <p:pic>
        <p:nvPicPr>
          <p:cNvPr id="138" name="Picture 8" descr=""/>
          <p:cNvPicPr/>
          <p:nvPr/>
        </p:nvPicPr>
        <p:blipFill>
          <a:blip r:embed="rId6"/>
          <a:stretch/>
        </p:blipFill>
        <p:spPr>
          <a:xfrm>
            <a:off x="5709600" y="3001680"/>
            <a:ext cx="1293840" cy="1168200"/>
          </a:xfrm>
          <a:prstGeom prst="rect">
            <a:avLst/>
          </a:prstGeom>
          <a:ln>
            <a:noFill/>
          </a:ln>
          <a:effectLst>
            <a:outerShdw dist="37674" dir="2700000">
              <a:srgbClr val="000000">
                <a:alpha val="40000"/>
              </a:srgbClr>
            </a:outerShdw>
          </a:effectLst>
        </p:spPr>
      </p:pic>
      <p:sp>
        <p:nvSpPr>
          <p:cNvPr id="139" name="CustomShape 17"/>
          <p:cNvSpPr/>
          <p:nvPr/>
        </p:nvSpPr>
        <p:spPr>
          <a:xfrm>
            <a:off x="5825160" y="5154120"/>
            <a:ext cx="1062720" cy="60948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262626"/>
                </a:solidFill>
                <a:latin typeface="Raleway"/>
                <a:ea typeface="Amazon Ember"/>
              </a:rPr>
              <a:t>App servers</a:t>
            </a:r>
            <a:endParaRPr b="0" lang="en-US" sz="1400" spc="-1" strike="noStrike">
              <a:latin typeface="Arial"/>
            </a:endParaRPr>
          </a:p>
        </p:txBody>
      </p:sp>
      <p:pic>
        <p:nvPicPr>
          <p:cNvPr id="140" name="Picture 10" descr=""/>
          <p:cNvPicPr/>
          <p:nvPr/>
        </p:nvPicPr>
        <p:blipFill>
          <a:blip r:embed="rId7"/>
          <a:stretch/>
        </p:blipFill>
        <p:spPr>
          <a:xfrm>
            <a:off x="5709600" y="3984840"/>
            <a:ext cx="1293840" cy="1168200"/>
          </a:xfrm>
          <a:prstGeom prst="rect">
            <a:avLst/>
          </a:prstGeom>
          <a:ln>
            <a:noFill/>
          </a:ln>
          <a:effectLst>
            <a:outerShdw dist="37674" dir="2700000">
              <a:srgbClr val="000000">
                <a:alpha val="40000"/>
              </a:srgbClr>
            </a:outerShdw>
          </a:effectLst>
        </p:spPr>
      </p:pic>
      <p:pic>
        <p:nvPicPr>
          <p:cNvPr id="141" name="Picture 11" descr=""/>
          <p:cNvPicPr/>
          <p:nvPr/>
        </p:nvPicPr>
        <p:blipFill>
          <a:blip r:embed="rId8"/>
          <a:stretch/>
        </p:blipFill>
        <p:spPr>
          <a:xfrm>
            <a:off x="9177120" y="3586320"/>
            <a:ext cx="1342800" cy="988920"/>
          </a:xfrm>
          <a:prstGeom prst="rect">
            <a:avLst/>
          </a:prstGeom>
          <a:ln>
            <a:noFill/>
          </a:ln>
          <a:effectLst>
            <a:outerShdw dist="37674" dir="2700000">
              <a:srgbClr val="000000">
                <a:alpha val="40000"/>
              </a:srgbClr>
            </a:outerShdw>
          </a:effectLst>
        </p:spPr>
      </p:pic>
      <p:sp>
        <p:nvSpPr>
          <p:cNvPr id="142" name="CustomShape 18"/>
          <p:cNvSpPr/>
          <p:nvPr/>
        </p:nvSpPr>
        <p:spPr>
          <a:xfrm>
            <a:off x="9341640" y="4707360"/>
            <a:ext cx="1158120" cy="60948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262626"/>
                </a:solidFill>
                <a:latin typeface="Raleway"/>
                <a:ea typeface="Amazon Ember"/>
              </a:rPr>
              <a:t>Database server</a:t>
            </a:r>
            <a:endParaRPr b="0" lang="en-US" sz="1400" spc="-1" strike="noStrike">
              <a:latin typeface="Arial"/>
            </a:endParaRPr>
          </a:p>
          <a:p>
            <a:pPr algn="ctr">
              <a:lnSpc>
                <a:spcPct val="100000"/>
              </a:lnSpc>
            </a:pPr>
            <a:r>
              <a:rPr b="0" lang="en-US" sz="1400" spc="-1" strike="noStrike">
                <a:solidFill>
                  <a:srgbClr val="262626"/>
                </a:solidFill>
                <a:latin typeface="Raleway"/>
                <a:ea typeface="Amazon Ember"/>
              </a:rPr>
              <a:t>( Primary )</a:t>
            </a:r>
            <a:endParaRPr b="0" lang="en-US" sz="1400" spc="-1" strike="noStrike">
              <a:latin typeface="Arial"/>
            </a:endParaRPr>
          </a:p>
        </p:txBody>
      </p:sp>
      <p:sp>
        <p:nvSpPr>
          <p:cNvPr id="143" name="CustomShape 19"/>
          <p:cNvSpPr/>
          <p:nvPr/>
        </p:nvSpPr>
        <p:spPr>
          <a:xfrm>
            <a:off x="9177120" y="3547080"/>
            <a:ext cx="1342800" cy="1075320"/>
          </a:xfrm>
          <a:prstGeom prst="mathMultiply">
            <a:avLst>
              <a:gd name="adj1" fmla="val 23520"/>
            </a:avLst>
          </a:prstGeom>
          <a:solidFill>
            <a:srgbClr val="ff0000"/>
          </a:solidFill>
          <a:ln w="9360">
            <a:noFill/>
          </a:ln>
          <a:effectLst>
            <a:outerShdw dist="37674" dir="2700000">
              <a:srgbClr val="000000">
                <a:alpha val="40000"/>
              </a:srgbClr>
            </a:outerShdw>
          </a:effectLst>
        </p:spPr>
        <p:style>
          <a:lnRef idx="0"/>
          <a:fillRef idx="0"/>
          <a:effectRef idx="0"/>
          <a:fontRef idx="minor"/>
        </p:style>
      </p:sp>
      <p:grpSp>
        <p:nvGrpSpPr>
          <p:cNvPr id="144" name="Group 20"/>
          <p:cNvGrpSpPr/>
          <p:nvPr/>
        </p:nvGrpSpPr>
        <p:grpSpPr>
          <a:xfrm>
            <a:off x="6949440" y="3339360"/>
            <a:ext cx="4572000" cy="1503360"/>
            <a:chOff x="6949440" y="3339360"/>
            <a:chExt cx="4572000" cy="1503360"/>
          </a:xfrm>
        </p:grpSpPr>
        <p:sp>
          <p:nvSpPr>
            <p:cNvPr id="145" name="CustomShape 21"/>
            <p:cNvSpPr/>
            <p:nvPr/>
          </p:nvSpPr>
          <p:spPr>
            <a:xfrm>
              <a:off x="6963840" y="3339360"/>
              <a:ext cx="4557240" cy="140400"/>
            </a:xfrm>
            <a:prstGeom prst="bentConnector2">
              <a:avLst/>
            </a:prstGeom>
            <a:noFill/>
            <a:ln w="19080">
              <a:solidFill>
                <a:srgbClr val="0070c0"/>
              </a:solidFill>
              <a:round/>
            </a:ln>
            <a:effectLst>
              <a:outerShdw dist="20160" dir="5400000">
                <a:srgbClr val="000000">
                  <a:alpha val="38000"/>
                </a:srgbClr>
              </a:outerShdw>
            </a:effectLst>
          </p:spPr>
          <p:style>
            <a:lnRef idx="0"/>
            <a:fillRef idx="0"/>
            <a:effectRef idx="0"/>
            <a:fontRef idx="minor"/>
          </p:style>
        </p:sp>
        <p:sp>
          <p:nvSpPr>
            <p:cNvPr id="146" name="CustomShape 22"/>
            <p:cNvSpPr/>
            <p:nvPr/>
          </p:nvSpPr>
          <p:spPr>
            <a:xfrm flipV="1">
              <a:off x="6949440" y="2120040"/>
              <a:ext cx="4572000" cy="1361160"/>
            </a:xfrm>
            <a:prstGeom prst="bentConnector4">
              <a:avLst>
                <a:gd name="adj1" fmla="val 25593"/>
                <a:gd name="adj2" fmla="val 110674"/>
              </a:avLst>
            </a:prstGeom>
            <a:noFill/>
            <a:ln w="19080">
              <a:solidFill>
                <a:srgbClr val="0070c0"/>
              </a:solidFill>
              <a:round/>
            </a:ln>
            <a:effectLst>
              <a:outerShdw dist="20160" dir="5400000">
                <a:srgbClr val="000000">
                  <a:alpha val="38000"/>
                </a:srgbClr>
              </a:outerShdw>
            </a:effectLst>
          </p:spPr>
          <p:style>
            <a:lnRef idx="0"/>
            <a:fillRef idx="0"/>
            <a:effectRef idx="0"/>
            <a:fontRef idx="minor"/>
          </p:style>
        </p:sp>
      </p:grpSp>
      <p:grpSp>
        <p:nvGrpSpPr>
          <p:cNvPr id="147" name="Group 23"/>
          <p:cNvGrpSpPr/>
          <p:nvPr/>
        </p:nvGrpSpPr>
        <p:grpSpPr>
          <a:xfrm>
            <a:off x="10897560" y="3606840"/>
            <a:ext cx="1186200" cy="1727280"/>
            <a:chOff x="10897560" y="3606840"/>
            <a:chExt cx="1186200" cy="1727280"/>
          </a:xfrm>
        </p:grpSpPr>
        <p:pic>
          <p:nvPicPr>
            <p:cNvPr id="148" name="Picture 14" descr=""/>
            <p:cNvPicPr/>
            <p:nvPr/>
          </p:nvPicPr>
          <p:blipFill>
            <a:blip r:embed="rId9"/>
            <a:stretch/>
          </p:blipFill>
          <p:spPr>
            <a:xfrm>
              <a:off x="10897560" y="3606840"/>
              <a:ext cx="1153080" cy="964800"/>
            </a:xfrm>
            <a:prstGeom prst="rect">
              <a:avLst/>
            </a:prstGeom>
            <a:ln>
              <a:noFill/>
            </a:ln>
          </p:spPr>
        </p:pic>
        <p:sp>
          <p:nvSpPr>
            <p:cNvPr id="149" name="CustomShape 24"/>
            <p:cNvSpPr/>
            <p:nvPr/>
          </p:nvSpPr>
          <p:spPr>
            <a:xfrm>
              <a:off x="10925640" y="4724640"/>
              <a:ext cx="1158120" cy="60948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262626"/>
                  </a:solidFill>
                  <a:latin typeface="Raleway"/>
                  <a:ea typeface="Amazon Ember"/>
                </a:rPr>
                <a:t>Database server</a:t>
              </a:r>
              <a:endParaRPr b="0" lang="en-US" sz="1400" spc="-1" strike="noStrike">
                <a:latin typeface="Arial"/>
              </a:endParaRPr>
            </a:p>
            <a:p>
              <a:pPr algn="ctr">
                <a:lnSpc>
                  <a:spcPct val="100000"/>
                </a:lnSpc>
              </a:pPr>
              <a:r>
                <a:rPr b="0" lang="en-US" sz="1400" spc="-1" strike="noStrike">
                  <a:solidFill>
                    <a:srgbClr val="262626"/>
                  </a:solidFill>
                  <a:latin typeface="Raleway"/>
                  <a:ea typeface="Amazon Ember"/>
                </a:rPr>
                <a:t>( Secondary )</a:t>
              </a:r>
              <a:endParaRPr b="0" lang="en-US" sz="1400" spc="-1" strike="noStrike">
                <a:latin typeface="Arial"/>
              </a:endParaRPr>
            </a:p>
          </p:txBody>
        </p:sp>
      </p:grpSp>
      <p:sp>
        <p:nvSpPr>
          <p:cNvPr id="150" name="TextShape 25"/>
          <p:cNvSpPr txBox="1"/>
          <p:nvPr/>
        </p:nvSpPr>
        <p:spPr>
          <a:xfrm>
            <a:off x="527400" y="2018520"/>
            <a:ext cx="4887000" cy="358920"/>
          </a:xfrm>
          <a:prstGeom prst="rect">
            <a:avLst/>
          </a:prstGeom>
          <a:noFill/>
          <a:ln>
            <a:noFill/>
          </a:ln>
        </p:spPr>
        <p:txBody>
          <a:bodyPr lIns="90000" rIns="90000" tIns="45000" bIns="45000"/>
          <a:p>
            <a:r>
              <a:rPr b="1" lang="en-US" sz="1800" spc="-1" strike="noStrike">
                <a:solidFill>
                  <a:srgbClr val="000000"/>
                </a:solidFill>
                <a:latin typeface="Raleway"/>
                <a:ea typeface="Raleway"/>
              </a:rPr>
              <a:t>* Single Point of Failure </a:t>
            </a:r>
            <a:endParaRPr b="0" lang="en-US" sz="1800" spc="-1" strike="noStrike">
              <a:latin typeface="Arial"/>
            </a:endParaRPr>
          </a:p>
        </p:txBody>
      </p:sp>
      <p:sp>
        <p:nvSpPr>
          <p:cNvPr id="151" name="TextShape 26"/>
          <p:cNvSpPr txBox="1"/>
          <p:nvPr/>
        </p:nvSpPr>
        <p:spPr>
          <a:xfrm>
            <a:off x="5783760" y="2018880"/>
            <a:ext cx="4887000" cy="358920"/>
          </a:xfrm>
          <a:prstGeom prst="rect">
            <a:avLst/>
          </a:prstGeom>
          <a:noFill/>
          <a:ln>
            <a:noFill/>
          </a:ln>
        </p:spPr>
        <p:txBody>
          <a:bodyPr lIns="90000" rIns="90000" tIns="45000" bIns="45000"/>
          <a:p>
            <a:r>
              <a:rPr b="1" lang="en-US" sz="1800" spc="-1" strike="noStrike">
                <a:solidFill>
                  <a:srgbClr val="000000"/>
                </a:solidFill>
                <a:latin typeface="Raleway"/>
                <a:ea typeface="Raleway"/>
              </a:rPr>
              <a:t>** High Availability – Best Practice</a:t>
            </a:r>
            <a:endParaRPr b="0" lang="en-US" sz="1800" spc="-1" strike="noStrike">
              <a:latin typeface="Arial"/>
            </a:endParaRPr>
          </a:p>
        </p:txBody>
      </p:sp>
      <p:sp>
        <p:nvSpPr>
          <p:cNvPr id="152" name="TextShape 27"/>
          <p:cNvSpPr txBox="1"/>
          <p:nvPr/>
        </p:nvSpPr>
        <p:spPr>
          <a:xfrm>
            <a:off x="491760" y="5654880"/>
            <a:ext cx="4887000" cy="1040040"/>
          </a:xfrm>
          <a:prstGeom prst="rect">
            <a:avLst/>
          </a:prstGeom>
          <a:noFill/>
          <a:ln>
            <a:noFill/>
          </a:ln>
        </p:spPr>
        <p:txBody>
          <a:bodyPr lIns="90000" rIns="90000" tIns="45000" bIns="45000"/>
          <a:p>
            <a:r>
              <a:rPr b="0" lang="en-US" sz="1600" spc="-1" strike="noStrike">
                <a:solidFill>
                  <a:srgbClr val="000000"/>
                </a:solidFill>
                <a:latin typeface="Ubuntu"/>
                <a:ea typeface="Raleway"/>
              </a:rPr>
              <a:t>* Database sunucusu herhangi bir durumda kesintiye uğrar ise appserverlar veritabanına ulaşamadığı için kullanılamaz durumda olacaklardır. </a:t>
            </a:r>
            <a:r>
              <a:rPr b="1" lang="en-US" sz="1800" spc="-1" strike="noStrike">
                <a:solidFill>
                  <a:srgbClr val="000000"/>
                </a:solidFill>
                <a:latin typeface="Raleway"/>
                <a:ea typeface="Raleway"/>
              </a:rPr>
              <a:t>  </a:t>
            </a:r>
            <a:endParaRPr b="0" lang="en-US" sz="1800" spc="-1" strike="noStrike">
              <a:latin typeface="Arial"/>
            </a:endParaRPr>
          </a:p>
        </p:txBody>
      </p:sp>
      <p:sp>
        <p:nvSpPr>
          <p:cNvPr id="153" name="TextShape 28"/>
          <p:cNvSpPr txBox="1"/>
          <p:nvPr/>
        </p:nvSpPr>
        <p:spPr>
          <a:xfrm>
            <a:off x="5760720" y="5654880"/>
            <a:ext cx="6309360" cy="1040040"/>
          </a:xfrm>
          <a:prstGeom prst="rect">
            <a:avLst/>
          </a:prstGeom>
          <a:noFill/>
          <a:ln>
            <a:noFill/>
          </a:ln>
        </p:spPr>
        <p:txBody>
          <a:bodyPr lIns="90000" rIns="90000" tIns="45000" bIns="45000"/>
          <a:p>
            <a:r>
              <a:rPr b="0" lang="en-US" sz="1600" spc="-1" strike="noStrike">
                <a:solidFill>
                  <a:srgbClr val="000000"/>
                </a:solidFill>
                <a:latin typeface="Ubuntu"/>
                <a:ea typeface="Raleway"/>
              </a:rPr>
              <a:t>** Database sunucusu için bir adet replica daha oluşturulur ise ana veritabanında oluşacak bir hata durumunda , appsserverlar yeni bir bağlantı ile ikincil database ile bağlantı durumunda olacaklardır. </a:t>
            </a:r>
            <a:r>
              <a:rPr b="1" lang="en-US" sz="1800" spc="-1" strike="noStrike">
                <a:solidFill>
                  <a:srgbClr val="000000"/>
                </a:solidFill>
                <a:latin typeface="Raleway"/>
                <a:ea typeface="Raleway"/>
              </a:rPr>
              <a:t>  </a:t>
            </a:r>
            <a:endParaRPr b="0" lang="en-US" sz="1800" spc="-1" strike="noStrike">
              <a:latin typeface="Arial"/>
            </a:endParaRPr>
          </a:p>
        </p:txBody>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3" presetSubtype="10">
                                  <p:stCondLst>
                                    <p:cond delay="0"/>
                                  </p:stCondLst>
                                  <p:childTnLst>
                                    <p:set>
                                      <p:cBhvr>
                                        <p:cTn id="8" dur="1" fill="hold">
                                          <p:stCondLst>
                                            <p:cond delay="0"/>
                                          </p:stCondLst>
                                        </p:cTn>
                                        <p:tgtEl>
                                          <p:spTgt spid="131"/>
                                        </p:tgtEl>
                                        <p:attrNameLst>
                                          <p:attrName>style.visibility</p:attrName>
                                        </p:attrNameLst>
                                      </p:cBhvr>
                                      <p:to>
                                        <p:strVal val="visible"/>
                                      </p:to>
                                    </p:set>
                                    <p:animEffect filter="blinds(horizontal)" transition="in">
                                      <p:cBhvr additive="repl">
                                        <p:cTn id="9" dur="500"/>
                                        <p:tgtEl>
                                          <p:spTgt spid="131"/>
                                        </p:tgtEl>
                                      </p:cBhvr>
                                    </p:animEffect>
                                  </p:childTnLst>
                                </p:cTn>
                              </p:par>
                            </p:childTnLst>
                          </p:cTn>
                        </p:par>
                      </p:childTnLst>
                    </p:cTn>
                  </p:par>
                  <p:par>
                    <p:cTn id="10" fill="hold">
                      <p:stCondLst>
                        <p:cond delay="indefinite"/>
                      </p:stCondLst>
                      <p:childTnLst>
                        <p:par>
                          <p:cTn id="11" fill="hold">
                            <p:stCondLst>
                              <p:cond delay="0"/>
                            </p:stCondLst>
                            <p:childTnLst>
                              <p:par>
                                <p:cTn id="12" nodeType="clickEffect" fill="hold" presetClass="entr" presetID="3" presetSubtype="10">
                                  <p:stCondLst>
                                    <p:cond delay="0"/>
                                  </p:stCondLst>
                                  <p:childTnLst>
                                    <p:set>
                                      <p:cBhvr>
                                        <p:cTn id="13" dur="1" fill="hold">
                                          <p:stCondLst>
                                            <p:cond delay="0"/>
                                          </p:stCondLst>
                                        </p:cTn>
                                        <p:tgtEl>
                                          <p:spTgt spid="132"/>
                                        </p:tgtEl>
                                        <p:attrNameLst>
                                          <p:attrName>style.visibility</p:attrName>
                                        </p:attrNameLst>
                                      </p:cBhvr>
                                      <p:to>
                                        <p:strVal val="visible"/>
                                      </p:to>
                                    </p:set>
                                    <p:animEffect filter="blinds(horizontal)" transition="in">
                                      <p:cBhvr additive="repl">
                                        <p:cTn id="14" dur="500"/>
                                        <p:tgtEl>
                                          <p:spTgt spid="132"/>
                                        </p:tgtEl>
                                      </p:cBhvr>
                                    </p:animEffec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3" presetSubtype="10">
                                  <p:stCondLst>
                                    <p:cond delay="0"/>
                                  </p:stCondLst>
                                  <p:childTnLst>
                                    <p:set>
                                      <p:cBhvr>
                                        <p:cTn id="18" dur="1" fill="hold">
                                          <p:stCondLst>
                                            <p:cond delay="0"/>
                                          </p:stCondLst>
                                        </p:cTn>
                                        <p:tgtEl>
                                          <p:spTgt spid="152">
                                            <p:txEl>
                                              <p:pRg st="0" end="0"/>
                                            </p:txEl>
                                          </p:spTgt>
                                        </p:tgtEl>
                                        <p:attrNameLst>
                                          <p:attrName>style.visibility</p:attrName>
                                        </p:attrNameLst>
                                      </p:cBhvr>
                                      <p:to>
                                        <p:strVal val="visible"/>
                                      </p:to>
                                    </p:set>
                                    <p:animEffect filter="blinds(horizontal)" transition="in">
                                      <p:cBhvr additive="repl">
                                        <p:cTn id="19" dur="500"/>
                                        <p:tgtEl>
                                          <p:spTgt spid="15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nodeType="clickEffect" fill="hold" presetClass="entr" presetID="3" presetSubtype="10">
                                  <p:stCondLst>
                                    <p:cond delay="0"/>
                                  </p:stCondLst>
                                  <p:childTnLst>
                                    <p:set>
                                      <p:cBhvr>
                                        <p:cTn id="23" dur="1" fill="hold">
                                          <p:stCondLst>
                                            <p:cond delay="0"/>
                                          </p:stCondLst>
                                        </p:cTn>
                                        <p:tgtEl>
                                          <p:spTgt spid="147"/>
                                        </p:tgtEl>
                                        <p:attrNameLst>
                                          <p:attrName>style.visibility</p:attrName>
                                        </p:attrNameLst>
                                      </p:cBhvr>
                                      <p:to>
                                        <p:strVal val="visible"/>
                                      </p:to>
                                    </p:set>
                                    <p:animEffect filter="blinds(horizontal)" transition="in">
                                      <p:cBhvr additive="repl">
                                        <p:cTn id="24" dur="500"/>
                                        <p:tgtEl>
                                          <p:spTgt spid="147"/>
                                        </p:tgtEl>
                                      </p:cBhvr>
                                    </p:animEffec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3" presetSubtype="10">
                                  <p:stCondLst>
                                    <p:cond delay="0"/>
                                  </p:stCondLst>
                                  <p:childTnLst>
                                    <p:set>
                                      <p:cBhvr>
                                        <p:cTn id="28" dur="1" fill="hold">
                                          <p:stCondLst>
                                            <p:cond delay="0"/>
                                          </p:stCondLst>
                                        </p:cTn>
                                        <p:tgtEl>
                                          <p:spTgt spid="143"/>
                                        </p:tgtEl>
                                        <p:attrNameLst>
                                          <p:attrName>style.visibility</p:attrName>
                                        </p:attrNameLst>
                                      </p:cBhvr>
                                      <p:to>
                                        <p:strVal val="visible"/>
                                      </p:to>
                                    </p:set>
                                    <p:animEffect filter="blinds(horizontal)" transition="in">
                                      <p:cBhvr additive="repl">
                                        <p:cTn id="29" dur="500"/>
                                        <p:tgtEl>
                                          <p:spTgt spid="143"/>
                                        </p:tgtEl>
                                      </p:cBhvr>
                                    </p:animEffect>
                                  </p:childTnLst>
                                </p:cTn>
                              </p:par>
                            </p:childTnLst>
                          </p:cTn>
                        </p:par>
                      </p:childTnLst>
                    </p:cTn>
                  </p:par>
                  <p:par>
                    <p:cTn id="30" fill="hold">
                      <p:stCondLst>
                        <p:cond delay="indefinite"/>
                      </p:stCondLst>
                      <p:childTnLst>
                        <p:par>
                          <p:cTn id="31" fill="hold">
                            <p:stCondLst>
                              <p:cond delay="0"/>
                            </p:stCondLst>
                            <p:childTnLst>
                              <p:par>
                                <p:cTn id="32" nodeType="clickEffect" fill="hold" presetClass="exit" presetID="3" presetSubtype="10">
                                  <p:stCondLst>
                                    <p:cond delay="0"/>
                                  </p:stCondLst>
                                  <p:childTnLst>
                                    <p:animEffect filter="blinds(horizontal)" transition="out">
                                      <p:cBhvr additive="repl">
                                        <p:cTn id="33" dur="500"/>
                                        <p:tgtEl>
                                          <p:spTgt spid="135"/>
                                        </p:tgtEl>
                                      </p:cBhvr>
                                    </p:animEffect>
                                    <p:set>
                                      <p:cBhvr>
                                        <p:cTn id="34" dur="1" fill="hold">
                                          <p:stCondLst>
                                            <p:cond delay="499"/>
                                          </p:stCondLst>
                                        </p:cTn>
                                        <p:tgtEl>
                                          <p:spTgt spid="13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3" presetSubtype="10">
                                  <p:stCondLst>
                                    <p:cond delay="0"/>
                                  </p:stCondLst>
                                  <p:childTnLst>
                                    <p:set>
                                      <p:cBhvr>
                                        <p:cTn id="38" dur="1" fill="hold">
                                          <p:stCondLst>
                                            <p:cond delay="0"/>
                                          </p:stCondLst>
                                        </p:cTn>
                                        <p:tgtEl>
                                          <p:spTgt spid="144"/>
                                        </p:tgtEl>
                                        <p:attrNameLst>
                                          <p:attrName>style.visibility</p:attrName>
                                        </p:attrNameLst>
                                      </p:cBhvr>
                                      <p:to>
                                        <p:strVal val="visible"/>
                                      </p:to>
                                    </p:set>
                                    <p:animEffect filter="blinds(horizontal)" transition="in">
                                      <p:cBhvr additive="repl">
                                        <p:cTn id="39" dur="500"/>
                                        <p:tgtEl>
                                          <p:spTgt spid="144"/>
                                        </p:tgtEl>
                                      </p:cBhvr>
                                    </p:animEffect>
                                  </p:childTnLst>
                                </p:cTn>
                              </p:par>
                            </p:childTnLst>
                          </p:cTn>
                        </p:par>
                      </p:childTnLst>
                    </p:cTn>
                  </p:par>
                  <p:par>
                    <p:cTn id="40" fill="hold">
                      <p:stCondLst>
                        <p:cond delay="indefinite"/>
                      </p:stCondLst>
                      <p:childTnLst>
                        <p:par>
                          <p:cTn id="41" fill="hold">
                            <p:stCondLst>
                              <p:cond delay="0"/>
                            </p:stCondLst>
                            <p:childTnLst>
                              <p:par>
                                <p:cTn id="42" nodeType="clickEffect" fill="hold" presetClass="entr" presetID="3" presetSubtype="10">
                                  <p:stCondLst>
                                    <p:cond delay="0"/>
                                  </p:stCondLst>
                                  <p:childTnLst>
                                    <p:set>
                                      <p:cBhvr>
                                        <p:cTn id="43" dur="1" fill="hold">
                                          <p:stCondLst>
                                            <p:cond delay="0"/>
                                          </p:stCondLst>
                                        </p:cTn>
                                        <p:tgtEl>
                                          <p:spTgt spid="153">
                                            <p:txEl>
                                              <p:pRg st="0" end="0"/>
                                            </p:txEl>
                                          </p:spTgt>
                                        </p:tgtEl>
                                        <p:attrNameLst>
                                          <p:attrName>style.visibility</p:attrName>
                                        </p:attrNameLst>
                                      </p:cBhvr>
                                      <p:to>
                                        <p:strVal val="visible"/>
                                      </p:to>
                                    </p:set>
                                    <p:animEffect filter="blinds(horizontal)" transition="in">
                                      <p:cBhvr additive="repl">
                                        <p:cTn id="44" dur="500"/>
                                        <p:tgtEl>
                                          <p:spTgt spid="153">
                                            <p:txEl>
                                              <p:pRg st="0" end="0"/>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Resim 3" descr=""/>
          <p:cNvPicPr/>
          <p:nvPr/>
        </p:nvPicPr>
        <p:blipFill>
          <a:blip r:embed="rId1"/>
          <a:stretch/>
        </p:blipFill>
        <p:spPr>
          <a:xfrm>
            <a:off x="0" y="0"/>
            <a:ext cx="12191760" cy="6857640"/>
          </a:xfrm>
          <a:prstGeom prst="rect">
            <a:avLst/>
          </a:prstGeom>
          <a:ln>
            <a:noFill/>
          </a:ln>
        </p:spPr>
      </p:pic>
      <p:sp>
        <p:nvSpPr>
          <p:cNvPr id="155"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56"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EIP</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Elastic IP Adresses</a:t>
            </a:r>
            <a:endParaRPr b="0" lang="en-US" sz="3200" spc="-1" strike="noStrike">
              <a:latin typeface="Arial"/>
            </a:endParaRPr>
          </a:p>
        </p:txBody>
      </p:sp>
      <p:pic>
        <p:nvPicPr>
          <p:cNvPr id="157" name="Resim 12" descr=""/>
          <p:cNvPicPr/>
          <p:nvPr/>
        </p:nvPicPr>
        <p:blipFill>
          <a:blip r:embed="rId2"/>
          <a:stretch/>
        </p:blipFill>
        <p:spPr>
          <a:xfrm>
            <a:off x="335520" y="346320"/>
            <a:ext cx="806760" cy="806760"/>
          </a:xfrm>
          <a:prstGeom prst="rect">
            <a:avLst/>
          </a:prstGeom>
          <a:ln>
            <a:noFill/>
          </a:ln>
        </p:spPr>
      </p:pic>
      <p:sp>
        <p:nvSpPr>
          <p:cNvPr id="158"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159" name="CustomShape 4"/>
          <p:cNvSpPr/>
          <p:nvPr/>
        </p:nvSpPr>
        <p:spPr>
          <a:xfrm>
            <a:off x="6436800" y="4464000"/>
            <a:ext cx="5612760" cy="2174760"/>
          </a:xfrm>
          <a:prstGeom prst="rect">
            <a:avLst/>
          </a:prstGeom>
          <a:noFill/>
          <a:ln>
            <a:noFill/>
          </a:ln>
        </p:spPr>
        <p:style>
          <a:lnRef idx="0"/>
          <a:fillRef idx="0"/>
          <a:effectRef idx="0"/>
          <a:fontRef idx="minor"/>
        </p:style>
        <p:txBody>
          <a:bodyPr lIns="90000" rIns="90000" tIns="45000" bIns="45000"/>
          <a:p>
            <a:pPr marL="216000" indent="-215640">
              <a:lnSpc>
                <a:spcPct val="100000"/>
              </a:lnSpc>
              <a:spcBef>
                <a:spcPts val="431"/>
              </a:spcBef>
              <a:buClr>
                <a:srgbClr val="000000"/>
              </a:buClr>
              <a:buSzPct val="45000"/>
              <a:buFont typeface="Wingdings" charset="2"/>
              <a:buChar char=""/>
            </a:pPr>
            <a:r>
              <a:rPr b="0" lang="en-US" sz="1800" spc="-1" strike="noStrike">
                <a:solidFill>
                  <a:srgbClr val="000000"/>
                </a:solidFill>
                <a:latin typeface="Raleway"/>
                <a:ea typeface="Raleway"/>
              </a:rPr>
              <a:t>EC2'lerde Public IP’ler IP Pool’undan alınarak rastgele olarak atanır ve her EC2 reboot işleminden sonra bu IP adresleri değişir.</a:t>
            </a:r>
            <a:endParaRPr b="0" lang="en-US" sz="1800" spc="-1" strike="noStrike">
              <a:latin typeface="Arial"/>
            </a:endParaRPr>
          </a:p>
          <a:p>
            <a:pPr marL="216000" indent="-215640">
              <a:lnSpc>
                <a:spcPct val="100000"/>
              </a:lnSpc>
              <a:spcBef>
                <a:spcPts val="431"/>
              </a:spcBef>
              <a:buClr>
                <a:srgbClr val="000000"/>
              </a:buClr>
              <a:buSzPct val="45000"/>
              <a:buFont typeface="Wingdings" charset="2"/>
              <a:buChar char=""/>
            </a:pPr>
            <a:r>
              <a:rPr b="0" lang="en-US" sz="1800" spc="-1" strike="noStrike">
                <a:solidFill>
                  <a:srgbClr val="000000"/>
                </a:solidFill>
                <a:latin typeface="Raleway"/>
                <a:ea typeface="Raleway"/>
              </a:rPr>
              <a:t>AWS içinde  değişmeyen bir IP üretme ihtiyacı için Elastic IP ler kullanılır.</a:t>
            </a:r>
            <a:endParaRPr b="0" lang="en-US" sz="1800" spc="-1" strike="noStrike">
              <a:latin typeface="Arial"/>
            </a:endParaRPr>
          </a:p>
          <a:p>
            <a:pPr marL="216000" indent="-215640">
              <a:lnSpc>
                <a:spcPct val="100000"/>
              </a:lnSpc>
              <a:spcBef>
                <a:spcPts val="431"/>
              </a:spcBef>
              <a:buClr>
                <a:srgbClr val="000000"/>
              </a:buClr>
              <a:buSzPct val="45000"/>
              <a:buFont typeface="Wingdings" charset="2"/>
              <a:buChar char=""/>
            </a:pPr>
            <a:r>
              <a:rPr b="0" lang="en-US" sz="1800" spc="-1" strike="noStrike">
                <a:solidFill>
                  <a:srgbClr val="000000"/>
                </a:solidFill>
                <a:latin typeface="Raleway"/>
                <a:ea typeface="Raleway"/>
              </a:rPr>
              <a:t>Yeniden atanabilir ve trafiği direk yönlendirebilir.</a:t>
            </a:r>
            <a:endParaRPr b="0" lang="en-US" sz="1800" spc="-1" strike="noStrike">
              <a:latin typeface="Arial"/>
            </a:endParaRPr>
          </a:p>
          <a:p>
            <a:pPr marL="216000" indent="-215640">
              <a:lnSpc>
                <a:spcPct val="100000"/>
              </a:lnSpc>
              <a:spcBef>
                <a:spcPts val="431"/>
              </a:spcBef>
              <a:buClr>
                <a:srgbClr val="000000"/>
              </a:buClr>
              <a:buSzPct val="45000"/>
              <a:buFont typeface="Wingdings" charset="2"/>
              <a:buChar char=""/>
            </a:pPr>
            <a:r>
              <a:rPr b="0" lang="en-US" sz="1800" spc="-1" strike="noStrike">
                <a:solidFill>
                  <a:srgbClr val="000000"/>
                </a:solidFill>
                <a:latin typeface="Raleway"/>
                <a:ea typeface="Raleway"/>
              </a:rPr>
              <a:t>Region başına 5 adet kullanılabilmektedir.</a:t>
            </a:r>
            <a:endParaRPr b="0" lang="en-US" sz="1800" spc="-1" strike="noStrike">
              <a:latin typeface="Arial"/>
            </a:endParaRPr>
          </a:p>
        </p:txBody>
      </p:sp>
      <p:sp>
        <p:nvSpPr>
          <p:cNvPr id="160" name="CustomShape 5"/>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161" name="CustomShape 6"/>
          <p:cNvSpPr/>
          <p:nvPr/>
        </p:nvSpPr>
        <p:spPr>
          <a:xfrm>
            <a:off x="3931920" y="3741480"/>
            <a:ext cx="2103120" cy="883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ntipasto Pro"/>
                <a:ea typeface="Antipasto Pro"/>
              </a:rPr>
              <a:t>Elastic IP</a:t>
            </a:r>
            <a:endParaRPr b="0" lang="en-US" sz="2400" spc="-1" strike="noStrike">
              <a:latin typeface="Arial"/>
            </a:endParaRPr>
          </a:p>
          <a:p>
            <a:pPr algn="ctr">
              <a:lnSpc>
                <a:spcPct val="100000"/>
              </a:lnSpc>
            </a:pPr>
            <a:r>
              <a:rPr b="0" lang="en-US" sz="2400" spc="-1" strike="noStrike">
                <a:solidFill>
                  <a:srgbClr val="000000"/>
                </a:solidFill>
                <a:latin typeface="Antipasto Pro"/>
                <a:ea typeface="Antipasto Pro"/>
              </a:rPr>
              <a:t>Addresses</a:t>
            </a:r>
            <a:endParaRPr b="0" lang="en-US" sz="2400" spc="-1" strike="noStrike">
              <a:latin typeface="Arial"/>
            </a:endParaRPr>
          </a:p>
        </p:txBody>
      </p:sp>
      <p:pic>
        <p:nvPicPr>
          <p:cNvPr id="162" name="Content Placeholder 7" descr=""/>
          <p:cNvPicPr/>
          <p:nvPr/>
        </p:nvPicPr>
        <p:blipFill>
          <a:blip r:embed="rId3"/>
          <a:stretch/>
        </p:blipFill>
        <p:spPr>
          <a:xfrm>
            <a:off x="4557600" y="2572200"/>
            <a:ext cx="914400" cy="1097280"/>
          </a:xfrm>
          <a:prstGeom prst="rect">
            <a:avLst/>
          </a:prstGeom>
          <a:ln>
            <a:noFill/>
          </a:ln>
        </p:spPr>
      </p:pic>
      <p:pic>
        <p:nvPicPr>
          <p:cNvPr id="163" name="Picture 13" descr=""/>
          <p:cNvPicPr/>
          <p:nvPr/>
        </p:nvPicPr>
        <p:blipFill>
          <a:blip r:embed="rId4"/>
          <a:stretch/>
        </p:blipFill>
        <p:spPr>
          <a:xfrm>
            <a:off x="8191440" y="2690640"/>
            <a:ext cx="770400" cy="798840"/>
          </a:xfrm>
          <a:prstGeom prst="rect">
            <a:avLst/>
          </a:prstGeom>
          <a:ln>
            <a:noFill/>
          </a:ln>
        </p:spPr>
      </p:pic>
      <p:sp>
        <p:nvSpPr>
          <p:cNvPr id="164" name="CustomShape 7"/>
          <p:cNvSpPr/>
          <p:nvPr/>
        </p:nvSpPr>
        <p:spPr>
          <a:xfrm>
            <a:off x="7692480" y="2043000"/>
            <a:ext cx="2952720" cy="193212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sp>
        <p:nvSpPr>
          <p:cNvPr id="165" name="CustomShape 8"/>
          <p:cNvSpPr/>
          <p:nvPr/>
        </p:nvSpPr>
        <p:spPr>
          <a:xfrm>
            <a:off x="7891200" y="3526560"/>
            <a:ext cx="1294920" cy="28260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US" sz="1470" spc="-1" strike="noStrike">
                <a:solidFill>
                  <a:srgbClr val="000000"/>
                </a:solidFill>
                <a:latin typeface="Amazon Ember"/>
                <a:ea typeface="Amazon Ember"/>
              </a:rPr>
              <a:t>Main server</a:t>
            </a:r>
            <a:endParaRPr b="0" lang="en-US" sz="1470" spc="-1" strike="noStrike">
              <a:latin typeface="Arial"/>
            </a:endParaRPr>
          </a:p>
        </p:txBody>
      </p:sp>
      <p:sp>
        <p:nvSpPr>
          <p:cNvPr id="166" name="CustomShape 9"/>
          <p:cNvSpPr/>
          <p:nvPr/>
        </p:nvSpPr>
        <p:spPr>
          <a:xfrm>
            <a:off x="7435440" y="1589040"/>
            <a:ext cx="3445920" cy="2653200"/>
          </a:xfrm>
          <a:prstGeom prst="roundRect">
            <a:avLst>
              <a:gd name="adj" fmla="val 9818"/>
            </a:avLst>
          </a:prstGeom>
          <a:noFill/>
          <a:ln w="9360">
            <a:solidFill>
              <a:srgbClr val="000000"/>
            </a:solidFill>
            <a:round/>
          </a:ln>
          <a:effectLst>
            <a:outerShdw dist="23040" dir="5400000">
              <a:srgbClr val="000000">
                <a:alpha val="35000"/>
              </a:srgbClr>
            </a:outerShdw>
          </a:effectLst>
        </p:spPr>
        <p:style>
          <a:lnRef idx="0"/>
          <a:fillRef idx="0"/>
          <a:effectRef idx="0"/>
          <a:fontRef idx="minor"/>
        </p:style>
      </p:sp>
      <p:pic>
        <p:nvPicPr>
          <p:cNvPr id="167" name="Picture 17" descr=""/>
          <p:cNvPicPr/>
          <p:nvPr/>
        </p:nvPicPr>
        <p:blipFill>
          <a:blip r:embed="rId5"/>
          <a:stretch/>
        </p:blipFill>
        <p:spPr>
          <a:xfrm>
            <a:off x="7490880" y="1317960"/>
            <a:ext cx="629640" cy="453240"/>
          </a:xfrm>
          <a:prstGeom prst="rect">
            <a:avLst/>
          </a:prstGeom>
          <a:ln>
            <a:noFill/>
          </a:ln>
        </p:spPr>
      </p:pic>
      <p:pic>
        <p:nvPicPr>
          <p:cNvPr id="168" name="Picture 20" descr=""/>
          <p:cNvPicPr/>
          <p:nvPr/>
        </p:nvPicPr>
        <p:blipFill>
          <a:blip r:embed="rId6"/>
          <a:stretch/>
        </p:blipFill>
        <p:spPr>
          <a:xfrm rot="5400000">
            <a:off x="8182080" y="2005920"/>
            <a:ext cx="888840" cy="260640"/>
          </a:xfrm>
          <a:prstGeom prst="rect">
            <a:avLst/>
          </a:prstGeom>
          <a:ln>
            <a:noFill/>
          </a:ln>
        </p:spPr>
      </p:pic>
      <p:grpSp>
        <p:nvGrpSpPr>
          <p:cNvPr id="169" name="Group 10"/>
          <p:cNvGrpSpPr/>
          <p:nvPr/>
        </p:nvGrpSpPr>
        <p:grpSpPr>
          <a:xfrm>
            <a:off x="8185320" y="211320"/>
            <a:ext cx="880920" cy="1295640"/>
            <a:chOff x="8185320" y="211320"/>
            <a:chExt cx="880920" cy="1295640"/>
          </a:xfrm>
        </p:grpSpPr>
        <p:sp>
          <p:nvSpPr>
            <p:cNvPr id="170" name="CustomShape 11"/>
            <p:cNvSpPr/>
            <p:nvPr/>
          </p:nvSpPr>
          <p:spPr>
            <a:xfrm>
              <a:off x="8615520" y="1001520"/>
              <a:ext cx="360" cy="505440"/>
            </a:xfrm>
            <a:custGeom>
              <a:avLst/>
              <a:gdLst/>
              <a:ahLst/>
              <a:rect l="l" t="t" r="r" b="b"/>
              <a:pathLst>
                <a:path w="21600" h="21600">
                  <a:moveTo>
                    <a:pt x="0" y="0"/>
                  </a:moveTo>
                  <a:lnTo>
                    <a:pt x="21600" y="21600"/>
                  </a:lnTo>
                </a:path>
              </a:pathLst>
            </a:custGeom>
            <a:noFill/>
            <a:ln w="25560">
              <a:solidFill>
                <a:srgbClr val="3f6ec2"/>
              </a:solidFill>
              <a:round/>
              <a:tailEnd len="med" type="triangle" w="med"/>
            </a:ln>
          </p:spPr>
          <p:style>
            <a:lnRef idx="0"/>
            <a:fillRef idx="0"/>
            <a:effectRef idx="0"/>
            <a:fontRef idx="minor"/>
          </p:style>
        </p:sp>
        <p:pic>
          <p:nvPicPr>
            <p:cNvPr id="171" name="Picture 21" descr=""/>
            <p:cNvPicPr/>
            <p:nvPr/>
          </p:nvPicPr>
          <p:blipFill>
            <a:blip r:embed="rId7"/>
            <a:stretch/>
          </p:blipFill>
          <p:spPr>
            <a:xfrm>
              <a:off x="8185320" y="211320"/>
              <a:ext cx="880920" cy="880920"/>
            </a:xfrm>
            <a:prstGeom prst="rect">
              <a:avLst/>
            </a:prstGeom>
            <a:ln>
              <a:noFill/>
            </a:ln>
          </p:spPr>
        </p:pic>
      </p:grpSp>
      <p:pic>
        <p:nvPicPr>
          <p:cNvPr id="172" name="Picture 26" descr=""/>
          <p:cNvPicPr/>
          <p:nvPr/>
        </p:nvPicPr>
        <p:blipFill>
          <a:blip r:embed="rId8"/>
          <a:stretch/>
        </p:blipFill>
        <p:spPr>
          <a:xfrm>
            <a:off x="9469800" y="2690640"/>
            <a:ext cx="770400" cy="798840"/>
          </a:xfrm>
          <a:prstGeom prst="rect">
            <a:avLst/>
          </a:prstGeom>
          <a:ln>
            <a:noFill/>
          </a:ln>
        </p:spPr>
      </p:pic>
      <p:sp>
        <p:nvSpPr>
          <p:cNvPr id="173" name="CustomShape 12"/>
          <p:cNvSpPr/>
          <p:nvPr/>
        </p:nvSpPr>
        <p:spPr>
          <a:xfrm>
            <a:off x="9017640" y="3541320"/>
            <a:ext cx="1674720" cy="282960"/>
          </a:xfrm>
          <a:prstGeom prst="rect">
            <a:avLst/>
          </a:prstGeom>
          <a:noFill/>
          <a:ln w="9360">
            <a:noFill/>
          </a:ln>
        </p:spPr>
        <p:style>
          <a:lnRef idx="0"/>
          <a:fillRef idx="0"/>
          <a:effectRef idx="0"/>
          <a:fontRef idx="minor"/>
        </p:style>
        <p:txBody>
          <a:bodyPr lIns="90000" rIns="90000" tIns="45000" bIns="45000"/>
          <a:p>
            <a:pPr algn="ctr">
              <a:lnSpc>
                <a:spcPct val="100000"/>
              </a:lnSpc>
            </a:pPr>
            <a:r>
              <a:rPr b="0" lang="en-US" sz="1470" spc="-1" strike="noStrike">
                <a:solidFill>
                  <a:srgbClr val="000000"/>
                </a:solidFill>
                <a:latin typeface="Amazon Ember"/>
                <a:ea typeface="Amazon Ember"/>
              </a:rPr>
              <a:t>Hot backup</a:t>
            </a:r>
            <a:endParaRPr b="0" lang="en-US" sz="1470" spc="-1" strike="noStrike">
              <a:latin typeface="Arial"/>
            </a:endParaRPr>
          </a:p>
        </p:txBody>
      </p:sp>
    </p:spTree>
  </p:cSld>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xit" presetID="5" presetSubtype="10">
                                  <p:stCondLst>
                                    <p:cond delay="0"/>
                                  </p:stCondLst>
                                  <p:childTnLst>
                                    <p:animEffect filter="checkerboard(across)" transition="out">
                                      <p:cBhvr additive="repl">
                                        <p:cTn id="50" dur="500"/>
                                        <p:tgtEl>
                                          <p:spTgt spid="163"/>
                                        </p:tgtEl>
                                      </p:cBhvr>
                                    </p:animEffect>
                                    <p:set>
                                      <p:cBhvr>
                                        <p:cTn id="51" dur="1" fill="hold">
                                          <p:stCondLst>
                                            <p:cond delay="499"/>
                                          </p:stCondLst>
                                        </p:cTn>
                                        <p:tgtEl>
                                          <p:spTgt spid="16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nodeType="clickEffect" fill="hold" presetClass="path">
                                  <p:stCondLst>
                                    <p:cond delay="0"/>
                                  </p:stCondLst>
                                  <p:childTnLst>
                                    <p:animMotion path="M-0.00088581805297192 0.0057742782152231c0.0195175244338146 0 0.0390350488676293 0 0.0585821005698763 0q0.0168305430064665 0 0.0337496678182301 0h0.00977352585112351l0.000885818052971915 0.0015748031496063">
                                      <p:cBhvr>
                                        <p:cTn id="55" dur="2000" fill="hold"/>
                                        <p:tgtEl>
                                          <p:spTgt spid="168"/>
                                        </p:tgtEl>
                                      </p:cBhvr>
                                    </p:animMotion>
                                  </p:childTnLst>
                                </p:cTn>
                              </p:par>
                            </p:childTnLst>
                          </p:cTn>
                        </p:par>
                      </p:childTnLst>
                    </p:cTn>
                  </p:par>
                  <p:par>
                    <p:cTn id="56" fill="hold">
                      <p:stCondLst>
                        <p:cond delay="indefinite"/>
                      </p:stCondLst>
                      <p:childTnLst>
                        <p:par>
                          <p:cTn id="57" fill="hold">
                            <p:stCondLst>
                              <p:cond delay="0"/>
                            </p:stCondLst>
                            <p:childTnLst>
                              <p:par>
                                <p:cTn id="58" nodeType="clickEffect" fill="hold" presetClass="path">
                                  <p:stCondLst>
                                    <p:cond delay="0"/>
                                  </p:stCondLst>
                                  <p:childTnLst>
                                    <p:animMotion path="M-0.00256887235361857 0.00792650918635171c0.0212891605397585-5.24934383202107E-005 0.0426078483479493 0 0.0639265361561402 0 0.0121061800572829 0 0.0242418873829982 0 0.0363775947087135 0l0.00177163610594384 0.0031496062992126">
                                      <p:cBhvr>
                                        <p:cTn id="59" dur="2000" fill="hold"/>
                                        <p:tgtEl>
                                          <p:spTgt spid="169"/>
                                        </p:tgtEl>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4" name="Resim 3" descr=""/>
          <p:cNvPicPr/>
          <p:nvPr/>
        </p:nvPicPr>
        <p:blipFill>
          <a:blip r:embed="rId1"/>
          <a:stretch/>
        </p:blipFill>
        <p:spPr>
          <a:xfrm>
            <a:off x="0" y="0"/>
            <a:ext cx="12191760" cy="6857640"/>
          </a:xfrm>
          <a:prstGeom prst="rect">
            <a:avLst/>
          </a:prstGeom>
          <a:ln>
            <a:noFill/>
          </a:ln>
        </p:spPr>
      </p:pic>
      <p:sp>
        <p:nvSpPr>
          <p:cNvPr id="175"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76"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ELB</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Elastic Load Balancing</a:t>
            </a:r>
            <a:endParaRPr b="0" lang="en-US" sz="3200" spc="-1" strike="noStrike">
              <a:latin typeface="Arial"/>
            </a:endParaRPr>
          </a:p>
        </p:txBody>
      </p:sp>
      <p:pic>
        <p:nvPicPr>
          <p:cNvPr id="177" name="Resim 12" descr=""/>
          <p:cNvPicPr/>
          <p:nvPr/>
        </p:nvPicPr>
        <p:blipFill>
          <a:blip r:embed="rId2"/>
          <a:stretch/>
        </p:blipFill>
        <p:spPr>
          <a:xfrm>
            <a:off x="335520" y="346320"/>
            <a:ext cx="806760" cy="806760"/>
          </a:xfrm>
          <a:prstGeom prst="rect">
            <a:avLst/>
          </a:prstGeom>
          <a:ln>
            <a:noFill/>
          </a:ln>
        </p:spPr>
      </p:pic>
      <p:sp>
        <p:nvSpPr>
          <p:cNvPr id="178"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179" name="CustomShape 4"/>
          <p:cNvSpPr/>
          <p:nvPr/>
        </p:nvSpPr>
        <p:spPr>
          <a:xfrm>
            <a:off x="6489360" y="929880"/>
            <a:ext cx="4972680" cy="475308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Gelen uygulama trafiğini otomatik olarak Amazon EC2 bulut sunucuları, container'lar, IP adresleri ve Lambda işlevleri gibi birden çok hedefe dağıtır.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HTTP, HTTPS, TCP ve SSL protokollerini kullanırlar.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Her load balancer bir DNS adı ile isimlendirilirler.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Ayakta olmayan sunucuları farkeder ve iyi durumdaki sunuculara yönlendirme yapar.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3 tür Load Balancer vardır. Application Load Balancer, Network Load Balancer, Classic Load Balancer.</a:t>
            </a:r>
            <a:endParaRPr b="0" lang="en-US" sz="1800" spc="-1" strike="noStrike">
              <a:latin typeface="Arial"/>
            </a:endParaRPr>
          </a:p>
        </p:txBody>
      </p:sp>
      <p:sp>
        <p:nvSpPr>
          <p:cNvPr id="180" name="CustomShape 5"/>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181" name="CustomShape 6"/>
          <p:cNvSpPr/>
          <p:nvPr/>
        </p:nvSpPr>
        <p:spPr>
          <a:xfrm>
            <a:off x="3931920" y="3741480"/>
            <a:ext cx="2103120" cy="883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ntipasto Pro"/>
                <a:ea typeface="Antipasto Pro"/>
              </a:rPr>
              <a:t>Elastic Load</a:t>
            </a:r>
            <a:endParaRPr b="0" lang="en-US" sz="2400" spc="-1" strike="noStrike">
              <a:latin typeface="Arial"/>
            </a:endParaRPr>
          </a:p>
          <a:p>
            <a:pPr algn="ctr">
              <a:lnSpc>
                <a:spcPct val="100000"/>
              </a:lnSpc>
            </a:pPr>
            <a:r>
              <a:rPr b="0" lang="en-US" sz="2400" spc="-1" strike="noStrike">
                <a:solidFill>
                  <a:srgbClr val="000000"/>
                </a:solidFill>
                <a:latin typeface="Antipasto Pro"/>
                <a:ea typeface="Antipasto Pro"/>
              </a:rPr>
              <a:t>Balancing</a:t>
            </a:r>
            <a:endParaRPr b="0" lang="en-US" sz="2400" spc="-1" strike="noStrike">
              <a:latin typeface="Arial"/>
            </a:endParaRPr>
          </a:p>
        </p:txBody>
      </p:sp>
      <p:pic>
        <p:nvPicPr>
          <p:cNvPr id="182" name="Content Placeholder 7" descr=""/>
          <p:cNvPicPr/>
          <p:nvPr/>
        </p:nvPicPr>
        <p:blipFill>
          <a:blip r:embed="rId3"/>
          <a:stretch/>
        </p:blipFill>
        <p:spPr>
          <a:xfrm>
            <a:off x="4557600" y="2572200"/>
            <a:ext cx="914400" cy="109728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3" name="Resim 3" descr=""/>
          <p:cNvPicPr/>
          <p:nvPr/>
        </p:nvPicPr>
        <p:blipFill>
          <a:blip r:embed="rId1"/>
          <a:stretch/>
        </p:blipFill>
        <p:spPr>
          <a:xfrm>
            <a:off x="0" y="0"/>
            <a:ext cx="12191760" cy="6857640"/>
          </a:xfrm>
          <a:prstGeom prst="rect">
            <a:avLst/>
          </a:prstGeom>
          <a:ln>
            <a:noFill/>
          </a:ln>
        </p:spPr>
      </p:pic>
      <p:sp>
        <p:nvSpPr>
          <p:cNvPr id="184"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85"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ELB</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Elastic Load Balancing</a:t>
            </a:r>
            <a:endParaRPr b="0" lang="en-US" sz="3200" spc="-1" strike="noStrike">
              <a:latin typeface="Arial"/>
            </a:endParaRPr>
          </a:p>
        </p:txBody>
      </p:sp>
      <p:pic>
        <p:nvPicPr>
          <p:cNvPr id="186" name="Resim 12" descr=""/>
          <p:cNvPicPr/>
          <p:nvPr/>
        </p:nvPicPr>
        <p:blipFill>
          <a:blip r:embed="rId2"/>
          <a:stretch/>
        </p:blipFill>
        <p:spPr>
          <a:xfrm>
            <a:off x="335520" y="346320"/>
            <a:ext cx="806760" cy="806760"/>
          </a:xfrm>
          <a:prstGeom prst="rect">
            <a:avLst/>
          </a:prstGeom>
          <a:ln>
            <a:noFill/>
          </a:ln>
        </p:spPr>
      </p:pic>
      <p:sp>
        <p:nvSpPr>
          <p:cNvPr id="187"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188" name="CustomShape 4"/>
          <p:cNvSpPr/>
          <p:nvPr/>
        </p:nvSpPr>
        <p:spPr>
          <a:xfrm>
            <a:off x="6489360" y="245880"/>
            <a:ext cx="4972680" cy="585036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Health checks : Load balancer periyodik olarak EC2 instancelara kontrol amaçlı ping, bağlantı isteği ya da request yollar. </a:t>
            </a:r>
            <a:endParaRPr b="0" lang="en-US" sz="1800" spc="-1" strike="noStrike">
              <a:latin typeface="Arial"/>
            </a:endParaRPr>
          </a:p>
          <a:p>
            <a:pPr marL="216000" indent="-215640">
              <a:lnSpc>
                <a:spcPct val="100000"/>
              </a:lnSpc>
              <a:buClr>
                <a:srgbClr val="000000"/>
              </a:buClr>
              <a:buSzPct val="45000"/>
              <a:buFont typeface="Wingdings" charset="2"/>
              <a:buChar char=""/>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EC2 instancelar isteklere HTTP 200 olarak dönerler ise , load balancer tarafından healty instance olarak tanınırlar aksi halde unhealty olarak belirlenirler. </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Load balancerlar bulundukları VPC içindeki security grouplar kullanılarak güvenlik özelliklerini kullanabilirler.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ELB ile entegre sertifika yönetimi ve ssl yönetimini sağlayabilmektedirler.</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SzPct val="45000"/>
              <a:buFont typeface="Wingdings" charset="2"/>
              <a:buChar char=""/>
            </a:pPr>
            <a:r>
              <a:rPr b="0" lang="en-US" sz="1800" spc="-1" strike="noStrike">
                <a:solidFill>
                  <a:srgbClr val="000000"/>
                </a:solidFill>
                <a:latin typeface="Raleway"/>
                <a:ea typeface="Raleway"/>
              </a:rPr>
              <a:t>Kullanılan ELB tipine göre hem Layer 7 için HTTP/HTTPS protokollerini kullanan uygulamalarda  hem de Layer 4 üzerinden TCP prokolu kullanan uygulamalarda yük dağıtımı yapabilirler.</a:t>
            </a:r>
            <a:endParaRPr b="0" lang="en-US" sz="1800" spc="-1" strike="noStrike">
              <a:latin typeface="Arial"/>
            </a:endParaRPr>
          </a:p>
        </p:txBody>
      </p:sp>
      <p:sp>
        <p:nvSpPr>
          <p:cNvPr id="189" name="CustomShape 5"/>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190" name="CustomShape 6"/>
          <p:cNvSpPr/>
          <p:nvPr/>
        </p:nvSpPr>
        <p:spPr>
          <a:xfrm>
            <a:off x="3931920" y="3741480"/>
            <a:ext cx="2103120" cy="883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ntipasto Pro"/>
                <a:ea typeface="Antipasto Pro"/>
              </a:rPr>
              <a:t>Elastic Load</a:t>
            </a:r>
            <a:endParaRPr b="0" lang="en-US" sz="2400" spc="-1" strike="noStrike">
              <a:latin typeface="Arial"/>
            </a:endParaRPr>
          </a:p>
          <a:p>
            <a:pPr algn="ctr">
              <a:lnSpc>
                <a:spcPct val="100000"/>
              </a:lnSpc>
            </a:pPr>
            <a:r>
              <a:rPr b="0" lang="en-US" sz="2400" spc="-1" strike="noStrike">
                <a:solidFill>
                  <a:srgbClr val="000000"/>
                </a:solidFill>
                <a:latin typeface="Antipasto Pro"/>
                <a:ea typeface="Antipasto Pro"/>
              </a:rPr>
              <a:t>Balancing</a:t>
            </a:r>
            <a:endParaRPr b="0" lang="en-US" sz="2400" spc="-1" strike="noStrike">
              <a:latin typeface="Arial"/>
            </a:endParaRPr>
          </a:p>
        </p:txBody>
      </p:sp>
      <p:pic>
        <p:nvPicPr>
          <p:cNvPr id="191" name="Content Placeholder 7" descr=""/>
          <p:cNvPicPr/>
          <p:nvPr/>
        </p:nvPicPr>
        <p:blipFill>
          <a:blip r:embed="rId3"/>
          <a:stretch/>
        </p:blipFill>
        <p:spPr>
          <a:xfrm>
            <a:off x="4557600" y="2572200"/>
            <a:ext cx="914400" cy="109728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Resim 3" descr=""/>
          <p:cNvPicPr/>
          <p:nvPr/>
        </p:nvPicPr>
        <p:blipFill>
          <a:blip r:embed="rId1"/>
          <a:stretch/>
        </p:blipFill>
        <p:spPr>
          <a:xfrm>
            <a:off x="0" y="0"/>
            <a:ext cx="12191760" cy="6857640"/>
          </a:xfrm>
          <a:prstGeom prst="rect">
            <a:avLst/>
          </a:prstGeom>
          <a:ln>
            <a:noFill/>
          </a:ln>
        </p:spPr>
      </p:pic>
      <p:sp>
        <p:nvSpPr>
          <p:cNvPr id="193" name="CustomShape 1"/>
          <p:cNvSpPr/>
          <p:nvPr/>
        </p:nvSpPr>
        <p:spPr>
          <a:xfrm flipH="1">
            <a:off x="1370160" y="365760"/>
            <a:ext cx="51840" cy="767880"/>
          </a:xfrm>
          <a:prstGeom prst="rect">
            <a:avLst/>
          </a:prstGeom>
          <a:solidFill>
            <a:srgbClr val="ffffff"/>
          </a:solidFill>
          <a:ln w="12600">
            <a:noFill/>
          </a:ln>
        </p:spPr>
        <p:style>
          <a:lnRef idx="0"/>
          <a:fillRef idx="0"/>
          <a:effectRef idx="0"/>
          <a:fontRef idx="minor"/>
        </p:style>
      </p:sp>
      <p:sp>
        <p:nvSpPr>
          <p:cNvPr id="194" name="CustomShape 2"/>
          <p:cNvSpPr/>
          <p:nvPr/>
        </p:nvSpPr>
        <p:spPr>
          <a:xfrm>
            <a:off x="1528920" y="211320"/>
            <a:ext cx="6847920" cy="1065240"/>
          </a:xfrm>
          <a:prstGeom prst="rect">
            <a:avLst/>
          </a:prstGeom>
          <a:noFill/>
          <a:ln>
            <a:noFill/>
          </a:ln>
        </p:spPr>
        <p:style>
          <a:lnRef idx="0"/>
          <a:fillRef idx="0"/>
          <a:effectRef idx="0"/>
          <a:fontRef idx="minor"/>
        </p:style>
        <p:txBody>
          <a:bodyPr lIns="90000" rIns="90000" tIns="45000" bIns="45000"/>
          <a:p>
            <a:pPr>
              <a:lnSpc>
                <a:spcPct val="100000"/>
              </a:lnSpc>
            </a:pPr>
            <a:r>
              <a:rPr b="1" lang="en-US" sz="3200" spc="-1" strike="noStrike">
                <a:solidFill>
                  <a:srgbClr val="ffffff"/>
                </a:solidFill>
                <a:latin typeface="Antipasto Pro"/>
                <a:ea typeface="Antipasto Pro"/>
              </a:rPr>
              <a:t>ELB</a:t>
            </a:r>
            <a:endParaRPr b="0" lang="en-US" sz="3200" spc="-1" strike="noStrike">
              <a:latin typeface="Arial"/>
            </a:endParaRPr>
          </a:p>
          <a:p>
            <a:pPr>
              <a:lnSpc>
                <a:spcPct val="100000"/>
              </a:lnSpc>
            </a:pPr>
            <a:r>
              <a:rPr b="0" lang="en-US" sz="3200" spc="-1" strike="noStrike">
                <a:solidFill>
                  <a:srgbClr val="ffffff"/>
                </a:solidFill>
                <a:latin typeface="Antipasto Pro"/>
                <a:ea typeface="Antipasto Pro"/>
              </a:rPr>
              <a:t>Elastic Load Balancing</a:t>
            </a:r>
            <a:endParaRPr b="0" lang="en-US" sz="3200" spc="-1" strike="noStrike">
              <a:latin typeface="Arial"/>
            </a:endParaRPr>
          </a:p>
        </p:txBody>
      </p:sp>
      <p:pic>
        <p:nvPicPr>
          <p:cNvPr id="195" name="Resim 12" descr=""/>
          <p:cNvPicPr/>
          <p:nvPr/>
        </p:nvPicPr>
        <p:blipFill>
          <a:blip r:embed="rId2"/>
          <a:stretch/>
        </p:blipFill>
        <p:spPr>
          <a:xfrm>
            <a:off x="335520" y="346320"/>
            <a:ext cx="806760" cy="806760"/>
          </a:xfrm>
          <a:prstGeom prst="rect">
            <a:avLst/>
          </a:prstGeom>
          <a:ln>
            <a:noFill/>
          </a:ln>
        </p:spPr>
      </p:pic>
      <p:sp>
        <p:nvSpPr>
          <p:cNvPr id="196" name="CustomShape 3"/>
          <p:cNvSpPr/>
          <p:nvPr/>
        </p:nvSpPr>
        <p:spPr>
          <a:xfrm>
            <a:off x="5727600" y="-88920"/>
            <a:ext cx="6463800" cy="6946560"/>
          </a:xfrm>
          <a:prstGeom prst="rect">
            <a:avLst/>
          </a:prstGeom>
          <a:solidFill>
            <a:srgbClr val="ffffff"/>
          </a:solidFill>
          <a:ln w="12600">
            <a:noFill/>
          </a:ln>
        </p:spPr>
        <p:style>
          <a:lnRef idx="0"/>
          <a:fillRef idx="0"/>
          <a:effectRef idx="0"/>
          <a:fontRef idx="minor"/>
        </p:style>
      </p:sp>
      <p:sp>
        <p:nvSpPr>
          <p:cNvPr id="197" name="CustomShape 4"/>
          <p:cNvSpPr/>
          <p:nvPr/>
        </p:nvSpPr>
        <p:spPr>
          <a:xfrm>
            <a:off x="6806520" y="4206240"/>
            <a:ext cx="5276880" cy="2559240"/>
          </a:xfrm>
          <a:prstGeom prst="rect">
            <a:avLst/>
          </a:prstGeom>
          <a:noFill/>
          <a:ln>
            <a:noFill/>
          </a:ln>
        </p:spPr>
        <p:style>
          <a:lnRef idx="0"/>
          <a:fillRef idx="0"/>
          <a:effectRef idx="0"/>
          <a:fontRef idx="minor"/>
        </p:style>
        <p:txBody>
          <a:bodyPr lIns="90000" rIns="90000" tIns="45000" bIns="45000"/>
          <a:p>
            <a:pPr marL="216000" indent="-216000">
              <a:lnSpc>
                <a:spcPct val="100000"/>
              </a:lnSpc>
              <a:buClr>
                <a:srgbClr val="000000"/>
              </a:buClr>
              <a:buSzPct val="45000"/>
              <a:buFont typeface="Wingdings" charset="2"/>
              <a:buChar char=""/>
            </a:pPr>
            <a:r>
              <a:rPr b="0" lang="en-US" sz="1800" spc="-1" strike="noStrike">
                <a:solidFill>
                  <a:srgbClr val="000000"/>
                </a:solidFill>
                <a:latin typeface="Raleway"/>
                <a:ea typeface="Raleway"/>
              </a:rPr>
              <a:t>Eğer load balancer oluşturulurken connection draining özelliği aktif edilir ise bir instance kaldırılacak ise öncelikle requesti tamamlanması gerekir.</a:t>
            </a:r>
            <a:endParaRPr b="0" lang="en-US" sz="1800" spc="-1" strike="noStrike">
              <a:latin typeface="Arial"/>
            </a:endParaRPr>
          </a:p>
          <a:p>
            <a:pPr marL="216000" indent="-216000">
              <a:lnSpc>
                <a:spcPct val="100000"/>
              </a:lnSpc>
              <a:buClr>
                <a:srgbClr val="000000"/>
              </a:buClr>
              <a:buSzPct val="45000"/>
              <a:buFont typeface="Wingdings" charset="2"/>
              <a:buChar char=""/>
            </a:pPr>
            <a:endParaRPr b="0" lang="en-US" sz="1800" spc="-1" strike="noStrike">
              <a:latin typeface="Arial"/>
            </a:endParaRPr>
          </a:p>
          <a:p>
            <a:pPr marL="216000" indent="-216000">
              <a:lnSpc>
                <a:spcPct val="100000"/>
              </a:lnSpc>
              <a:buClr>
                <a:srgbClr val="000000"/>
              </a:buClr>
              <a:buSzPct val="45000"/>
              <a:buFont typeface="Wingdings" charset="2"/>
              <a:buChar char=""/>
            </a:pPr>
            <a:r>
              <a:rPr b="0" lang="en-US" sz="1800" spc="-1" strike="noStrike">
                <a:solidFill>
                  <a:srgbClr val="000000"/>
                </a:solidFill>
                <a:latin typeface="Raleway"/>
                <a:ea typeface="Raleway"/>
              </a:rPr>
              <a:t>Aynı şekilde eğer arka taraftaki instancelardan birisi health check kontrolünden fail olmuş ise fail olan sunucu üzerine yeni istek yönlendirilmez.</a:t>
            </a:r>
            <a:endParaRPr b="0" lang="en-US" sz="1800" spc="-1" strike="noStrike">
              <a:latin typeface="Arial"/>
            </a:endParaRPr>
          </a:p>
        </p:txBody>
      </p:sp>
      <p:sp>
        <p:nvSpPr>
          <p:cNvPr id="198" name="CustomShape 5"/>
          <p:cNvSpPr/>
          <p:nvPr/>
        </p:nvSpPr>
        <p:spPr>
          <a:xfrm>
            <a:off x="3723120" y="2169360"/>
            <a:ext cx="2495160" cy="2832480"/>
          </a:xfrm>
          <a:prstGeom prst="rect">
            <a:avLst/>
          </a:prstGeom>
          <a:solidFill>
            <a:srgbClr val="ffffff"/>
          </a:solidFill>
          <a:ln w="38160">
            <a:solidFill>
              <a:srgbClr val="d4711a"/>
            </a:solidFill>
            <a:miter/>
          </a:ln>
        </p:spPr>
        <p:style>
          <a:lnRef idx="0"/>
          <a:fillRef idx="0"/>
          <a:effectRef idx="0"/>
          <a:fontRef idx="minor"/>
        </p:style>
      </p:sp>
      <p:sp>
        <p:nvSpPr>
          <p:cNvPr id="199" name="CustomShape 6"/>
          <p:cNvSpPr/>
          <p:nvPr/>
        </p:nvSpPr>
        <p:spPr>
          <a:xfrm>
            <a:off x="3931920" y="3741480"/>
            <a:ext cx="2103120" cy="88308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latin typeface="Antipasto Pro"/>
                <a:ea typeface="Antipasto Pro"/>
              </a:rPr>
              <a:t>Elastic Load</a:t>
            </a:r>
            <a:endParaRPr b="0" lang="en-US" sz="2400" spc="-1" strike="noStrike">
              <a:latin typeface="Arial"/>
            </a:endParaRPr>
          </a:p>
          <a:p>
            <a:pPr algn="ctr">
              <a:lnSpc>
                <a:spcPct val="100000"/>
              </a:lnSpc>
            </a:pPr>
            <a:r>
              <a:rPr b="0" lang="en-US" sz="2400" spc="-1" strike="noStrike">
                <a:solidFill>
                  <a:srgbClr val="000000"/>
                </a:solidFill>
                <a:latin typeface="Antipasto Pro"/>
                <a:ea typeface="Antipasto Pro"/>
              </a:rPr>
              <a:t>Balancing</a:t>
            </a:r>
            <a:endParaRPr b="0" lang="en-US" sz="2400" spc="-1" strike="noStrike">
              <a:latin typeface="Arial"/>
            </a:endParaRPr>
          </a:p>
        </p:txBody>
      </p:sp>
      <p:pic>
        <p:nvPicPr>
          <p:cNvPr id="200" name="Content Placeholder 7" descr=""/>
          <p:cNvPicPr/>
          <p:nvPr/>
        </p:nvPicPr>
        <p:blipFill>
          <a:blip r:embed="rId3"/>
          <a:stretch/>
        </p:blipFill>
        <p:spPr>
          <a:xfrm>
            <a:off x="4557600" y="2572200"/>
            <a:ext cx="914400" cy="1097280"/>
          </a:xfrm>
          <a:prstGeom prst="rect">
            <a:avLst/>
          </a:prstGeom>
          <a:ln>
            <a:noFill/>
          </a:ln>
        </p:spPr>
      </p:pic>
      <p:sp>
        <p:nvSpPr>
          <p:cNvPr id="201" name="CustomShape 7"/>
          <p:cNvSpPr/>
          <p:nvPr/>
        </p:nvSpPr>
        <p:spPr>
          <a:xfrm>
            <a:off x="7171560" y="1884960"/>
            <a:ext cx="2084040" cy="2109240"/>
          </a:xfrm>
          <a:prstGeom prst="roundRect">
            <a:avLst>
              <a:gd name="adj" fmla="val 9818"/>
            </a:avLst>
          </a:prstGeom>
          <a:noFill/>
          <a:ln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202" name="CustomShape 8"/>
          <p:cNvSpPr/>
          <p:nvPr/>
        </p:nvSpPr>
        <p:spPr>
          <a:xfrm>
            <a:off x="7144560" y="3615120"/>
            <a:ext cx="2138040" cy="5756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f7981f"/>
                </a:solidFill>
                <a:latin typeface="Raleway"/>
                <a:ea typeface="Amazon Ember"/>
              </a:rPr>
              <a:t>Availability Zone a</a:t>
            </a:r>
            <a:endParaRPr b="0" lang="en-US" sz="1600" spc="-1" strike="noStrike">
              <a:latin typeface="Arial"/>
            </a:endParaRPr>
          </a:p>
        </p:txBody>
      </p:sp>
      <p:sp>
        <p:nvSpPr>
          <p:cNvPr id="203" name="CustomShape 9"/>
          <p:cNvSpPr/>
          <p:nvPr/>
        </p:nvSpPr>
        <p:spPr>
          <a:xfrm>
            <a:off x="9597240" y="1884960"/>
            <a:ext cx="2084040" cy="2109240"/>
          </a:xfrm>
          <a:prstGeom prst="roundRect">
            <a:avLst>
              <a:gd name="adj" fmla="val 9818"/>
            </a:avLst>
          </a:prstGeom>
          <a:noFill/>
          <a:ln w="19080">
            <a:solidFill>
              <a:srgbClr val="f7981f"/>
            </a:solidFill>
            <a:custDash>
              <a:ds d="800000" sp="300000"/>
            </a:custDash>
            <a:round/>
          </a:ln>
          <a:effectLst>
            <a:outerShdw dist="23040" dir="5400000">
              <a:srgbClr val="000000">
                <a:alpha val="35000"/>
              </a:srgbClr>
            </a:outerShdw>
          </a:effectLst>
        </p:spPr>
        <p:style>
          <a:lnRef idx="0"/>
          <a:fillRef idx="0"/>
          <a:effectRef idx="0"/>
          <a:fontRef idx="minor"/>
        </p:style>
      </p:sp>
      <p:sp>
        <p:nvSpPr>
          <p:cNvPr id="204" name="CustomShape 10"/>
          <p:cNvSpPr/>
          <p:nvPr/>
        </p:nvSpPr>
        <p:spPr>
          <a:xfrm>
            <a:off x="9565200" y="3615120"/>
            <a:ext cx="2138040" cy="57564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f7981f"/>
                </a:solidFill>
                <a:latin typeface="Raleway"/>
                <a:ea typeface="Amazon Ember"/>
              </a:rPr>
              <a:t>Availability Zone b</a:t>
            </a:r>
            <a:endParaRPr b="0" lang="en-US" sz="1600" spc="-1" strike="noStrike">
              <a:latin typeface="Arial"/>
            </a:endParaRPr>
          </a:p>
        </p:txBody>
      </p:sp>
      <p:pic>
        <p:nvPicPr>
          <p:cNvPr id="205" name="Picture 27" descr=""/>
          <p:cNvPicPr/>
          <p:nvPr/>
        </p:nvPicPr>
        <p:blipFill>
          <a:blip r:embed="rId4"/>
          <a:stretch/>
        </p:blipFill>
        <p:spPr>
          <a:xfrm>
            <a:off x="7596000" y="2525760"/>
            <a:ext cx="1162080" cy="1022040"/>
          </a:xfrm>
          <a:prstGeom prst="rect">
            <a:avLst/>
          </a:prstGeom>
          <a:ln>
            <a:noFill/>
          </a:ln>
        </p:spPr>
      </p:pic>
      <p:pic>
        <p:nvPicPr>
          <p:cNvPr id="206" name="Picture 28" descr=""/>
          <p:cNvPicPr/>
          <p:nvPr/>
        </p:nvPicPr>
        <p:blipFill>
          <a:blip r:embed="rId5"/>
          <a:stretch/>
        </p:blipFill>
        <p:spPr>
          <a:xfrm>
            <a:off x="10053360" y="2521800"/>
            <a:ext cx="1162080" cy="1022040"/>
          </a:xfrm>
          <a:prstGeom prst="rect">
            <a:avLst/>
          </a:prstGeom>
          <a:ln>
            <a:noFill/>
          </a:ln>
        </p:spPr>
      </p:pic>
      <p:sp>
        <p:nvSpPr>
          <p:cNvPr id="207" name="CustomShape 11"/>
          <p:cNvSpPr/>
          <p:nvPr/>
        </p:nvSpPr>
        <p:spPr>
          <a:xfrm flipH="1">
            <a:off x="8691120" y="2412000"/>
            <a:ext cx="756000" cy="392040"/>
          </a:xfrm>
          <a:custGeom>
            <a:avLst/>
            <a:gdLst/>
            <a:ahLst/>
            <a:rect l="l" t="t" r="r" b="b"/>
            <a:pathLst>
              <a:path w="21600" h="21600">
                <a:moveTo>
                  <a:pt x="0" y="0"/>
                </a:moveTo>
                <a:lnTo>
                  <a:pt x="21600" y="21600"/>
                </a:lnTo>
              </a:path>
            </a:pathLst>
          </a:custGeom>
          <a:noFill/>
          <a:ln w="38160">
            <a:solidFill>
              <a:srgbClr val="3f6ec2"/>
            </a:solidFill>
            <a:round/>
            <a:tailEnd len="med" type="triangle" w="med"/>
          </a:ln>
        </p:spPr>
        <p:style>
          <a:lnRef idx="0"/>
          <a:fillRef idx="0"/>
          <a:effectRef idx="0"/>
          <a:fontRef idx="minor"/>
        </p:style>
      </p:sp>
      <p:sp>
        <p:nvSpPr>
          <p:cNvPr id="208" name="CustomShape 12"/>
          <p:cNvSpPr/>
          <p:nvPr/>
        </p:nvSpPr>
        <p:spPr>
          <a:xfrm>
            <a:off x="9463680" y="2402640"/>
            <a:ext cx="680400" cy="389520"/>
          </a:xfrm>
          <a:custGeom>
            <a:avLst/>
            <a:gdLst/>
            <a:ahLst/>
            <a:rect l="l" t="t" r="r" b="b"/>
            <a:pathLst>
              <a:path w="21600" h="21600">
                <a:moveTo>
                  <a:pt x="0" y="0"/>
                </a:moveTo>
                <a:lnTo>
                  <a:pt x="21600" y="21600"/>
                </a:lnTo>
              </a:path>
            </a:pathLst>
          </a:custGeom>
          <a:noFill/>
          <a:ln w="38160">
            <a:solidFill>
              <a:srgbClr val="3f6ec2"/>
            </a:solidFill>
            <a:round/>
            <a:tailEnd len="med" type="triangle" w="med"/>
          </a:ln>
        </p:spPr>
        <p:style>
          <a:lnRef idx="0"/>
          <a:fillRef idx="0"/>
          <a:effectRef idx="0"/>
          <a:fontRef idx="minor"/>
        </p:style>
      </p:sp>
      <p:sp>
        <p:nvSpPr>
          <p:cNvPr id="209" name="CustomShape 13"/>
          <p:cNvSpPr/>
          <p:nvPr/>
        </p:nvSpPr>
        <p:spPr>
          <a:xfrm>
            <a:off x="7843680" y="2828160"/>
            <a:ext cx="666720" cy="698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ffffff"/>
                </a:solidFill>
                <a:latin typeface="Raleway"/>
                <a:ea typeface="Amazon Ember"/>
              </a:rPr>
              <a:t>EC2</a:t>
            </a:r>
            <a:endParaRPr b="0" lang="en-US" sz="2000" spc="-1" strike="noStrike">
              <a:latin typeface="Arial"/>
            </a:endParaRPr>
          </a:p>
        </p:txBody>
      </p:sp>
      <p:sp>
        <p:nvSpPr>
          <p:cNvPr id="210" name="CustomShape 14"/>
          <p:cNvSpPr/>
          <p:nvPr/>
        </p:nvSpPr>
        <p:spPr>
          <a:xfrm>
            <a:off x="10301760" y="2817720"/>
            <a:ext cx="666720" cy="6987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2000" spc="-1" strike="noStrike">
                <a:solidFill>
                  <a:srgbClr val="ffffff"/>
                </a:solidFill>
                <a:latin typeface="Raleway"/>
                <a:ea typeface="Amazon Ember"/>
              </a:rPr>
              <a:t>EC2</a:t>
            </a:r>
            <a:endParaRPr b="0" lang="en-US" sz="2000" spc="-1" strike="noStrike">
              <a:latin typeface="Arial"/>
            </a:endParaRPr>
          </a:p>
        </p:txBody>
      </p:sp>
      <p:pic>
        <p:nvPicPr>
          <p:cNvPr id="211" name="Content Placeholder 7" descr=""/>
          <p:cNvPicPr/>
          <p:nvPr/>
        </p:nvPicPr>
        <p:blipFill>
          <a:blip r:embed="rId6"/>
          <a:stretch/>
        </p:blipFill>
        <p:spPr>
          <a:xfrm>
            <a:off x="9054720" y="1956240"/>
            <a:ext cx="793800" cy="952920"/>
          </a:xfrm>
          <a:prstGeom prst="rect">
            <a:avLst/>
          </a:prstGeom>
          <a:ln>
            <a:noFill/>
          </a:ln>
        </p:spPr>
      </p:pic>
      <p:pic>
        <p:nvPicPr>
          <p:cNvPr id="212" name="Picture 10" descr=""/>
          <p:cNvPicPr/>
          <p:nvPr/>
        </p:nvPicPr>
        <p:blipFill>
          <a:blip r:embed="rId7"/>
          <a:stretch/>
        </p:blipFill>
        <p:spPr>
          <a:xfrm>
            <a:off x="8957160" y="-30960"/>
            <a:ext cx="974160" cy="974160"/>
          </a:xfrm>
          <a:prstGeom prst="rect">
            <a:avLst/>
          </a:prstGeom>
          <a:ln>
            <a:noFill/>
          </a:ln>
        </p:spPr>
      </p:pic>
      <p:sp>
        <p:nvSpPr>
          <p:cNvPr id="213" name="CustomShape 15"/>
          <p:cNvSpPr/>
          <p:nvPr/>
        </p:nvSpPr>
        <p:spPr>
          <a:xfrm>
            <a:off x="8778240" y="734040"/>
            <a:ext cx="1332360" cy="6375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1600" spc="-1" strike="noStrike">
                <a:solidFill>
                  <a:srgbClr val="000000"/>
                </a:solidFill>
                <a:latin typeface="Raleway"/>
                <a:ea typeface="Amazon Ember Light"/>
              </a:rPr>
              <a:t>User traffic</a:t>
            </a:r>
            <a:endParaRPr b="0" lang="en-US" sz="1600" spc="-1" strike="noStrike">
              <a:latin typeface="Arial"/>
            </a:endParaRPr>
          </a:p>
        </p:txBody>
      </p:sp>
      <p:sp>
        <p:nvSpPr>
          <p:cNvPr id="214" name="CustomShape 16"/>
          <p:cNvSpPr/>
          <p:nvPr/>
        </p:nvSpPr>
        <p:spPr>
          <a:xfrm rot="5445000">
            <a:off x="9023040" y="1422000"/>
            <a:ext cx="813240" cy="360"/>
          </a:xfrm>
          <a:custGeom>
            <a:avLst/>
            <a:gdLst/>
            <a:ahLst/>
            <a:rect l="l" t="t" r="r" b="b"/>
            <a:pathLst>
              <a:path w="21600" h="21600">
                <a:moveTo>
                  <a:pt x="0" y="0"/>
                </a:moveTo>
                <a:lnTo>
                  <a:pt x="21600" y="21600"/>
                </a:lnTo>
              </a:path>
            </a:pathLst>
          </a:custGeom>
          <a:noFill/>
          <a:ln w="76320">
            <a:solidFill>
              <a:srgbClr val="3f6ec2"/>
            </a:solidFill>
            <a:round/>
            <a:tailEnd len="med" type="triangle" w="med"/>
          </a:ln>
        </p:spPr>
        <p:style>
          <a:lnRef idx="0"/>
          <a:fillRef idx="0"/>
          <a:effectRef idx="0"/>
          <a:fontRef idx="minor"/>
        </p:style>
      </p:sp>
      <p:sp>
        <p:nvSpPr>
          <p:cNvPr id="215" name="CustomShape 17"/>
          <p:cNvSpPr/>
          <p:nvPr/>
        </p:nvSpPr>
        <p:spPr>
          <a:xfrm>
            <a:off x="8778240" y="2827800"/>
            <a:ext cx="1332360" cy="363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600" spc="-1" strike="noStrike">
                <a:solidFill>
                  <a:srgbClr val="000000"/>
                </a:solidFill>
                <a:latin typeface="Antipasto Pro Bold"/>
                <a:ea typeface="Amazon Ember Light"/>
              </a:rPr>
              <a:t>ELB</a:t>
            </a:r>
            <a:endParaRPr b="0" lang="en-US" sz="1600" spc="-1" strike="noStrike">
              <a:latin typeface="Arial"/>
            </a:endParaRPr>
          </a:p>
        </p:txBody>
      </p:sp>
      <p:sp>
        <p:nvSpPr>
          <p:cNvPr id="216" name="CustomShape 18"/>
          <p:cNvSpPr/>
          <p:nvPr/>
        </p:nvSpPr>
        <p:spPr>
          <a:xfrm>
            <a:off x="7498080" y="2468880"/>
            <a:ext cx="1342800" cy="1075320"/>
          </a:xfrm>
          <a:prstGeom prst="mathMultiply">
            <a:avLst>
              <a:gd name="adj1" fmla="val 23520"/>
            </a:avLst>
          </a:prstGeom>
          <a:solidFill>
            <a:srgbClr val="ff0000"/>
          </a:solidFill>
          <a:ln w="9360">
            <a:noFill/>
          </a:ln>
          <a:effectLst>
            <a:outerShdw dist="37674" dir="2700000">
              <a:srgbClr val="000000">
                <a:alpha val="40000"/>
              </a:srgbClr>
            </a:outerShdw>
          </a:effectLst>
        </p:spPr>
        <p:style>
          <a:lnRef idx="0"/>
          <a:fillRef idx="0"/>
          <a:effectRef idx="0"/>
          <a:fontRef idx="minor"/>
        </p:style>
      </p:sp>
    </p:spTree>
  </p:cSld>
  <p:timing>
    <p:tnLst>
      <p:par>
        <p:cTn id="60" dur="indefinite" restart="never" nodeType="tmRoot">
          <p:childTnLst>
            <p:seq>
              <p:cTn id="61" dur="indefinite" nodeType="mainSeq">
                <p:childTnLst>
                  <p:par>
                    <p:cTn id="62" fill="hold">
                      <p:stCondLst>
                        <p:cond delay="indefinite"/>
                      </p:stCondLst>
                      <p:childTnLst>
                        <p:par>
                          <p:cTn id="63" fill="hold">
                            <p:stCondLst>
                              <p:cond delay="0"/>
                            </p:stCondLst>
                            <p:childTnLst>
                              <p:par>
                                <p:cTn id="64" nodeType="clickEffect" fill="hold" presetClass="entr" presetID="3" presetSubtype="10">
                                  <p:stCondLst>
                                    <p:cond delay="0"/>
                                  </p:stCondLst>
                                  <p:childTnLst>
                                    <p:set>
                                      <p:cBhvr>
                                        <p:cTn id="65" dur="1" fill="hold">
                                          <p:stCondLst>
                                            <p:cond delay="0"/>
                                          </p:stCondLst>
                                        </p:cTn>
                                        <p:tgtEl>
                                          <p:spTgt spid="214"/>
                                        </p:tgtEl>
                                        <p:attrNameLst>
                                          <p:attrName>style.visibility</p:attrName>
                                        </p:attrNameLst>
                                      </p:cBhvr>
                                      <p:to>
                                        <p:strVal val="visible"/>
                                      </p:to>
                                    </p:set>
                                    <p:animEffect filter="blinds(horizontal)" transition="in">
                                      <p:cBhvr additive="repl">
                                        <p:cTn id="66" dur="500"/>
                                        <p:tgtEl>
                                          <p:spTgt spid="214"/>
                                        </p:tgtEl>
                                      </p:cBhvr>
                                    </p:animEffec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3" presetSubtype="10">
                                  <p:stCondLst>
                                    <p:cond delay="0"/>
                                  </p:stCondLst>
                                  <p:childTnLst>
                                    <p:set>
                                      <p:cBhvr>
                                        <p:cTn id="70" dur="1" fill="hold">
                                          <p:stCondLst>
                                            <p:cond delay="0"/>
                                          </p:stCondLst>
                                        </p:cTn>
                                        <p:tgtEl>
                                          <p:spTgt spid="207"/>
                                        </p:tgtEl>
                                        <p:attrNameLst>
                                          <p:attrName>style.visibility</p:attrName>
                                        </p:attrNameLst>
                                      </p:cBhvr>
                                      <p:to>
                                        <p:strVal val="visible"/>
                                      </p:to>
                                    </p:set>
                                    <p:animEffect filter="blinds(horizontal)" transition="in">
                                      <p:cBhvr additive="repl">
                                        <p:cTn id="71" dur="500"/>
                                        <p:tgtEl>
                                          <p:spTgt spid="207"/>
                                        </p:tgtEl>
                                      </p:cBhvr>
                                    </p:animEffect>
                                  </p:childTnLst>
                                </p:cTn>
                              </p:par>
                            </p:childTnLst>
                          </p:cTn>
                        </p:par>
                      </p:childTnLst>
                    </p:cTn>
                  </p:par>
                  <p:par>
                    <p:cTn id="72" fill="hold">
                      <p:stCondLst>
                        <p:cond delay="indefinite"/>
                      </p:stCondLst>
                      <p:childTnLst>
                        <p:par>
                          <p:cTn id="73" fill="hold">
                            <p:stCondLst>
                              <p:cond delay="0"/>
                            </p:stCondLst>
                            <p:childTnLst>
                              <p:par>
                                <p:cTn id="74" nodeType="clickEffect" fill="hold" presetClass="entr" presetID="3" presetSubtype="10">
                                  <p:stCondLst>
                                    <p:cond delay="0"/>
                                  </p:stCondLst>
                                  <p:childTnLst>
                                    <p:set>
                                      <p:cBhvr>
                                        <p:cTn id="75" dur="1" fill="hold">
                                          <p:stCondLst>
                                            <p:cond delay="0"/>
                                          </p:stCondLst>
                                        </p:cTn>
                                        <p:tgtEl>
                                          <p:spTgt spid="216"/>
                                        </p:tgtEl>
                                        <p:attrNameLst>
                                          <p:attrName>style.visibility</p:attrName>
                                        </p:attrNameLst>
                                      </p:cBhvr>
                                      <p:to>
                                        <p:strVal val="visible"/>
                                      </p:to>
                                    </p:set>
                                    <p:animEffect filter="blinds(horizontal)" transition="in">
                                      <p:cBhvr additive="repl">
                                        <p:cTn id="76" dur="500"/>
                                        <p:tgtEl>
                                          <p:spTgt spid="216"/>
                                        </p:tgtEl>
                                      </p:cBhvr>
                                    </p:animEffect>
                                  </p:childTnLst>
                                </p:cTn>
                              </p:par>
                              <p:par>
                                <p:cTn id="77" nodeType="withEffect" fill="hold" presetClass="exit" presetID="3" presetSubtype="10">
                                  <p:stCondLst>
                                    <p:cond delay="0"/>
                                  </p:stCondLst>
                                  <p:childTnLst>
                                    <p:animEffect filter="blinds(horizontal)" transition="out">
                                      <p:cBhvr additive="repl">
                                        <p:cTn id="78" dur="500"/>
                                        <p:tgtEl>
                                          <p:spTgt spid="207"/>
                                        </p:tgtEl>
                                      </p:cBhvr>
                                    </p:animEffect>
                                    <p:set>
                                      <p:cBhvr>
                                        <p:cTn id="79" dur="1" fill="hold">
                                          <p:stCondLst>
                                            <p:cond delay="499"/>
                                          </p:stCondLst>
                                        </p:cTn>
                                        <p:tgtEl>
                                          <p:spTgt spid="207"/>
                                        </p:tgtEl>
                                        <p:attrNameLst>
                                          <p:attrName>style.visibility</p:attrName>
                                        </p:attrNameLst>
                                      </p:cBhvr>
                                      <p:to>
                                        <p:strVal val="hidden"/>
                                      </p:to>
                                    </p:set>
                                  </p:childTnLst>
                                </p:cTn>
                              </p:par>
                              <p:par>
                                <p:cTn id="80" nodeType="withEffect" fill="hold" presetClass="exit" presetID="3" presetSubtype="10">
                                  <p:stCondLst>
                                    <p:cond delay="0"/>
                                  </p:stCondLst>
                                  <p:childTnLst>
                                    <p:animEffect filter="blinds(horizontal)" transition="out">
                                      <p:cBhvr additive="repl">
                                        <p:cTn id="81" dur="500"/>
                                        <p:tgtEl>
                                          <p:spTgt spid="214"/>
                                        </p:tgtEl>
                                      </p:cBhvr>
                                    </p:animEffect>
                                    <p:set>
                                      <p:cBhvr>
                                        <p:cTn id="82" dur="1" fill="hold">
                                          <p:stCondLst>
                                            <p:cond delay="499"/>
                                          </p:stCondLst>
                                        </p:cTn>
                                        <p:tgtEl>
                                          <p:spTgt spid="214"/>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3" presetSubtype="10">
                                  <p:stCondLst>
                                    <p:cond delay="0"/>
                                  </p:stCondLst>
                                  <p:childTnLst>
                                    <p:set>
                                      <p:cBhvr>
                                        <p:cTn id="86" dur="1" fill="hold">
                                          <p:stCondLst>
                                            <p:cond delay="0"/>
                                          </p:stCondLst>
                                        </p:cTn>
                                        <p:tgtEl>
                                          <p:spTgt spid="214"/>
                                        </p:tgtEl>
                                        <p:attrNameLst>
                                          <p:attrName>style.visibility</p:attrName>
                                        </p:attrNameLst>
                                      </p:cBhvr>
                                      <p:to>
                                        <p:strVal val="visible"/>
                                      </p:to>
                                    </p:set>
                                    <p:animEffect filter="blinds(horizontal)" transition="in">
                                      <p:cBhvr additive="repl">
                                        <p:cTn id="87" dur="500"/>
                                        <p:tgtEl>
                                          <p:spTgt spid="214"/>
                                        </p:tgtEl>
                                      </p:cBhvr>
                                    </p:animEffec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3" presetSubtype="10">
                                  <p:stCondLst>
                                    <p:cond delay="0"/>
                                  </p:stCondLst>
                                  <p:childTnLst>
                                    <p:set>
                                      <p:cBhvr>
                                        <p:cTn id="91" dur="1" fill="hold">
                                          <p:stCondLst>
                                            <p:cond delay="0"/>
                                          </p:stCondLst>
                                        </p:cTn>
                                        <p:tgtEl>
                                          <p:spTgt spid="208"/>
                                        </p:tgtEl>
                                        <p:attrNameLst>
                                          <p:attrName>style.visibility</p:attrName>
                                        </p:attrNameLst>
                                      </p:cBhvr>
                                      <p:to>
                                        <p:strVal val="visible"/>
                                      </p:to>
                                    </p:set>
                                    <p:animEffect filter="blinds(horizontal)" transition="in">
                                      <p:cBhvr additive="repl">
                                        <p:cTn id="92" dur="500"/>
                                        <p:tgtEl>
                                          <p:spTgt spid="208"/>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778</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2019-10-08T09:57:44Z</dcterms:created>
  <dc:creator>Microsoft Office Kullanıcısı</dc:creator>
  <dc:description/>
  <dc:language>en-US</dc:language>
  <cp:lastModifiedBy/>
  <dcterms:modified xsi:type="dcterms:W3CDTF">2019-10-18T09:37:11Z</dcterms:modified>
  <cp:revision>109</cp:revision>
  <dc:subject/>
  <dc:title>PowerPoint Sunusu</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Geniş ekran</vt:lpwstr>
  </property>
  <property fmtid="{D5CDD505-2E9C-101B-9397-08002B2CF9AE}" pid="9" name="ScaleCrop">
    <vt:bool>0</vt:bool>
  </property>
  <property fmtid="{D5CDD505-2E9C-101B-9397-08002B2CF9AE}" pid="10" name="ShareDoc">
    <vt:bool>0</vt:bool>
  </property>
  <property fmtid="{D5CDD505-2E9C-101B-9397-08002B2CF9AE}" pid="11" name="Slides">
    <vt:i4>22</vt:i4>
  </property>
</Properties>
</file>